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12"/>
  </p:notesMasterIdLst>
  <p:sldIdLst>
    <p:sldId id="530" r:id="rId2"/>
    <p:sldId id="531" r:id="rId3"/>
    <p:sldId id="370" r:id="rId4"/>
    <p:sldId id="256" r:id="rId5"/>
    <p:sldId id="350" r:id="rId6"/>
    <p:sldId id="365" r:id="rId7"/>
    <p:sldId id="257"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5" r:id="rId24"/>
    <p:sldId id="276" r:id="rId25"/>
    <p:sldId id="277" r:id="rId26"/>
    <p:sldId id="278" r:id="rId27"/>
    <p:sldId id="279" r:id="rId28"/>
    <p:sldId id="280" r:id="rId29"/>
    <p:sldId id="281" r:id="rId30"/>
    <p:sldId id="282" r:id="rId31"/>
    <p:sldId id="283" r:id="rId32"/>
    <p:sldId id="502" r:id="rId33"/>
    <p:sldId id="501" r:id="rId34"/>
    <p:sldId id="284" r:id="rId35"/>
    <p:sldId id="285" r:id="rId36"/>
    <p:sldId id="286" r:id="rId37"/>
    <p:sldId id="400" r:id="rId38"/>
    <p:sldId id="401" r:id="rId39"/>
    <p:sldId id="403" r:id="rId40"/>
    <p:sldId id="404" r:id="rId41"/>
    <p:sldId id="405" r:id="rId42"/>
    <p:sldId id="406" r:id="rId43"/>
    <p:sldId id="407" r:id="rId44"/>
    <p:sldId id="402" r:id="rId45"/>
    <p:sldId id="366" r:id="rId46"/>
    <p:sldId id="367" r:id="rId47"/>
    <p:sldId id="490" r:id="rId48"/>
    <p:sldId id="491" r:id="rId49"/>
    <p:sldId id="492" r:id="rId50"/>
    <p:sldId id="493" r:id="rId51"/>
    <p:sldId id="494" r:id="rId52"/>
    <p:sldId id="496" r:id="rId53"/>
    <p:sldId id="497" r:id="rId54"/>
    <p:sldId id="504" r:id="rId55"/>
    <p:sldId id="512" r:id="rId56"/>
    <p:sldId id="514" r:id="rId57"/>
    <p:sldId id="506" r:id="rId58"/>
    <p:sldId id="508" r:id="rId59"/>
    <p:sldId id="509" r:id="rId60"/>
    <p:sldId id="408" r:id="rId61"/>
    <p:sldId id="410" r:id="rId62"/>
    <p:sldId id="411" r:id="rId63"/>
    <p:sldId id="412" r:id="rId64"/>
    <p:sldId id="413" r:id="rId65"/>
    <p:sldId id="414" r:id="rId66"/>
    <p:sldId id="415" r:id="rId67"/>
    <p:sldId id="416" r:id="rId68"/>
    <p:sldId id="417" r:id="rId69"/>
    <p:sldId id="418" r:id="rId70"/>
    <p:sldId id="419" r:id="rId71"/>
    <p:sldId id="420" r:id="rId72"/>
    <p:sldId id="421" r:id="rId73"/>
    <p:sldId id="422" r:id="rId74"/>
    <p:sldId id="423" r:id="rId75"/>
    <p:sldId id="424" r:id="rId76"/>
    <p:sldId id="425" r:id="rId77"/>
    <p:sldId id="426" r:id="rId78"/>
    <p:sldId id="427" r:id="rId79"/>
    <p:sldId id="428" r:id="rId80"/>
    <p:sldId id="429" r:id="rId81"/>
    <p:sldId id="430" r:id="rId82"/>
    <p:sldId id="409" r:id="rId83"/>
    <p:sldId id="431" r:id="rId84"/>
    <p:sldId id="433" r:id="rId85"/>
    <p:sldId id="435" r:id="rId86"/>
    <p:sldId id="436" r:id="rId87"/>
    <p:sldId id="438" r:id="rId88"/>
    <p:sldId id="437" r:id="rId89"/>
    <p:sldId id="439" r:id="rId90"/>
    <p:sldId id="440" r:id="rId91"/>
    <p:sldId id="441" r:id="rId92"/>
    <p:sldId id="442" r:id="rId93"/>
    <p:sldId id="443" r:id="rId94"/>
    <p:sldId id="444" r:id="rId95"/>
    <p:sldId id="445" r:id="rId96"/>
    <p:sldId id="446" r:id="rId97"/>
    <p:sldId id="447" r:id="rId98"/>
    <p:sldId id="448" r:id="rId99"/>
    <p:sldId id="449" r:id="rId100"/>
    <p:sldId id="450" r:id="rId101"/>
    <p:sldId id="451" r:id="rId102"/>
    <p:sldId id="452" r:id="rId103"/>
    <p:sldId id="453" r:id="rId104"/>
    <p:sldId id="454" r:id="rId105"/>
    <p:sldId id="455" r:id="rId106"/>
    <p:sldId id="456" r:id="rId107"/>
    <p:sldId id="457" r:id="rId108"/>
    <p:sldId id="432" r:id="rId109"/>
    <p:sldId id="482" r:id="rId110"/>
    <p:sldId id="483" r:id="rId111"/>
    <p:sldId id="458" r:id="rId112"/>
    <p:sldId id="460" r:id="rId113"/>
    <p:sldId id="472" r:id="rId114"/>
    <p:sldId id="484" r:id="rId115"/>
    <p:sldId id="485" r:id="rId116"/>
    <p:sldId id="486" r:id="rId117"/>
    <p:sldId id="487" r:id="rId118"/>
    <p:sldId id="488" r:id="rId119"/>
    <p:sldId id="489" r:id="rId120"/>
    <p:sldId id="500" r:id="rId121"/>
    <p:sldId id="515" r:id="rId122"/>
    <p:sldId id="517" r:id="rId123"/>
    <p:sldId id="516" r:id="rId124"/>
    <p:sldId id="473" r:id="rId125"/>
    <p:sldId id="474" r:id="rId126"/>
    <p:sldId id="475" r:id="rId127"/>
    <p:sldId id="503" r:id="rId128"/>
    <p:sldId id="476" r:id="rId129"/>
    <p:sldId id="464" r:id="rId130"/>
    <p:sldId id="465" r:id="rId131"/>
    <p:sldId id="466" r:id="rId132"/>
    <p:sldId id="467" r:id="rId133"/>
    <p:sldId id="469" r:id="rId134"/>
    <p:sldId id="468" r:id="rId135"/>
    <p:sldId id="372" r:id="rId136"/>
    <p:sldId id="470" r:id="rId137"/>
    <p:sldId id="471" r:id="rId138"/>
    <p:sldId id="305" r:id="rId139"/>
    <p:sldId id="373" r:id="rId140"/>
    <p:sldId id="368" r:id="rId141"/>
    <p:sldId id="369" r:id="rId142"/>
    <p:sldId id="301" r:id="rId143"/>
    <p:sldId id="302" r:id="rId144"/>
    <p:sldId id="309" r:id="rId145"/>
    <p:sldId id="375" r:id="rId146"/>
    <p:sldId id="477" r:id="rId147"/>
    <p:sldId id="376" r:id="rId148"/>
    <p:sldId id="478" r:id="rId149"/>
    <p:sldId id="479" r:id="rId150"/>
    <p:sldId id="480" r:id="rId151"/>
    <p:sldId id="481" r:id="rId152"/>
    <p:sldId id="377" r:id="rId153"/>
    <p:sldId id="378" r:id="rId154"/>
    <p:sldId id="313" r:id="rId155"/>
    <p:sldId id="380" r:id="rId156"/>
    <p:sldId id="518" r:id="rId157"/>
    <p:sldId id="520" r:id="rId158"/>
    <p:sldId id="521" r:id="rId159"/>
    <p:sldId id="523" r:id="rId160"/>
    <p:sldId id="524" r:id="rId161"/>
    <p:sldId id="525" r:id="rId162"/>
    <p:sldId id="526" r:id="rId163"/>
    <p:sldId id="527" r:id="rId164"/>
    <p:sldId id="528" r:id="rId165"/>
    <p:sldId id="529" r:id="rId166"/>
    <p:sldId id="381" r:id="rId167"/>
    <p:sldId id="382" r:id="rId168"/>
    <p:sldId id="383" r:id="rId169"/>
    <p:sldId id="315" r:id="rId170"/>
    <p:sldId id="316" r:id="rId171"/>
    <p:sldId id="317" r:id="rId172"/>
    <p:sldId id="318" r:id="rId173"/>
    <p:sldId id="319" r:id="rId174"/>
    <p:sldId id="320" r:id="rId175"/>
    <p:sldId id="321" r:id="rId176"/>
    <p:sldId id="322" r:id="rId177"/>
    <p:sldId id="323" r:id="rId178"/>
    <p:sldId id="385" r:id="rId179"/>
    <p:sldId id="386" r:id="rId180"/>
    <p:sldId id="387" r:id="rId181"/>
    <p:sldId id="391" r:id="rId182"/>
    <p:sldId id="324" r:id="rId183"/>
    <p:sldId id="393" r:id="rId184"/>
    <p:sldId id="325" r:id="rId185"/>
    <p:sldId id="326" r:id="rId186"/>
    <p:sldId id="328" r:id="rId187"/>
    <p:sldId id="392" r:id="rId188"/>
    <p:sldId id="337" r:id="rId189"/>
    <p:sldId id="329" r:id="rId190"/>
    <p:sldId id="330" r:id="rId191"/>
    <p:sldId id="334" r:id="rId192"/>
    <p:sldId id="331" r:id="rId193"/>
    <p:sldId id="333" r:id="rId194"/>
    <p:sldId id="351" r:id="rId195"/>
    <p:sldId id="353" r:id="rId196"/>
    <p:sldId id="354" r:id="rId197"/>
    <p:sldId id="355" r:id="rId198"/>
    <p:sldId id="356" r:id="rId199"/>
    <p:sldId id="357" r:id="rId200"/>
    <p:sldId id="358" r:id="rId201"/>
    <p:sldId id="359" r:id="rId202"/>
    <p:sldId id="360" r:id="rId203"/>
    <p:sldId id="361" r:id="rId204"/>
    <p:sldId id="362" r:id="rId205"/>
    <p:sldId id="363" r:id="rId206"/>
    <p:sldId id="364" r:id="rId207"/>
    <p:sldId id="390" r:id="rId208"/>
    <p:sldId id="399" r:id="rId209"/>
    <p:sldId id="397" r:id="rId210"/>
    <p:sldId id="398" r:id="rId2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47" autoAdjust="0"/>
    <p:restoredTop sz="73273" autoAdjust="0"/>
  </p:normalViewPr>
  <p:slideViewPr>
    <p:cSldViewPr snapToGrid="0">
      <p:cViewPr varScale="1">
        <p:scale>
          <a:sx n="50" d="100"/>
          <a:sy n="50" d="100"/>
        </p:scale>
        <p:origin x="1494" y="54"/>
      </p:cViewPr>
      <p:guideLst/>
    </p:cSldViewPr>
  </p:slideViewPr>
  <p:notesTextViewPr>
    <p:cViewPr>
      <p:scale>
        <a:sx n="1" d="1"/>
        <a:sy n="1" d="1"/>
      </p:scale>
      <p:origin x="0" y="-36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notesMaster" Target="notesMasters/notes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3EB61-5C1E-42A6-91F6-9BAF3B4FA4F7}" type="datetimeFigureOut">
              <a:rPr lang="en-US" smtClean="0"/>
              <a:t>2021-07-28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818A0C-1308-445F-8E31-F55796F56503}" type="slidenum">
              <a:rPr lang="en-US" smtClean="0"/>
              <a:t>‹#›</a:t>
            </a:fld>
            <a:endParaRPr lang="en-US"/>
          </a:p>
        </p:txBody>
      </p:sp>
    </p:spTree>
    <p:extLst>
      <p:ext uri="{BB962C8B-B14F-4D97-AF65-F5344CB8AC3E}">
        <p14:creationId xmlns:p14="http://schemas.microsoft.com/office/powerpoint/2010/main" val="2213727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www.statsmodels.org/stable/glm.html" TargetMode="External"/><Relationship Id="rId2" Type="http://schemas.openxmlformats.org/officeDocument/2006/relationships/slide" Target="../slides/slide179.xml"/><Relationship Id="rId1" Type="http://schemas.openxmlformats.org/officeDocument/2006/relationships/notesMaster" Target="../notesMasters/notesMaster1.xml"/><Relationship Id="rId4" Type="http://schemas.openxmlformats.org/officeDocument/2006/relationships/hyperlink" Target="http://onlinestatbook.com/2/sampling_distributions/samp_dist_mean.html"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bit.ly/quaesita_vocab"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bit.ly/quaesita_savvy" TargetMode="External"/><Relationship Id="rId4" Type="http://schemas.openxmlformats.org/officeDocument/2006/relationships/hyperlink" Target="http://bit.ly/quaesita_popwrong"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bit.ly/quaesita_statistics"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en.wikipedia.org/wiki/Maximum_likelihood_estimation" TargetMode="External"/><Relationship Id="rId2" Type="http://schemas.openxmlformats.org/officeDocument/2006/relationships/slide" Target="../slides/slide143.xml"/><Relationship Id="rId1" Type="http://schemas.openxmlformats.org/officeDocument/2006/relationships/notesMaster" Target="../notesMasters/notesMaster1.xml"/><Relationship Id="rId5" Type="http://schemas.openxmlformats.org/officeDocument/2006/relationships/hyperlink" Target="https://en.wikipedia.org/wiki/Bayes_estimator" TargetMode="External"/><Relationship Id="rId4" Type="http://schemas.openxmlformats.org/officeDocument/2006/relationships/hyperlink" Target="https://en.wikipedia.org/wiki/Method_of_moments%5d"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infection-prevention-news.3m.com/what-is-the-normal-core-temperature-of-the-human-body/" TargetMode="External"/><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one-sample bootstrap hypothesis test | Python</a:t>
            </a:r>
          </a:p>
          <a:p>
            <a:r>
              <a:rPr lang="en-US" dirty="0" smtClean="0"/>
              <a:t>https://campus.datacamp.com/courses/statistical-thinking-in-python-part-2/introduction-to-hypothesis-testing?ex=11</a:t>
            </a:r>
          </a:p>
          <a:p>
            <a:endParaRPr lang="en-US" dirty="0" smtClean="0"/>
          </a:p>
          <a:p>
            <a:r>
              <a:rPr lang="en-US" dirty="0" smtClean="0"/>
              <a:t>Bootstrap statistics — how to work around limitations of simple statistical tests | by Florin Andrei | Towards Data Science</a:t>
            </a:r>
          </a:p>
          <a:p>
            <a:r>
              <a:rPr lang="en-US" dirty="0" smtClean="0"/>
              <a:t>https://towardsdatascience.com/bootstrap-statistics-how-to-work-around-limitations-of-simple-statistical-tests-13180a301efd</a:t>
            </a:r>
          </a:p>
          <a:p>
            <a:endParaRPr lang="en-US" dirty="0" smtClean="0"/>
          </a:p>
          <a:p>
            <a:r>
              <a:rPr lang="en-US" dirty="0" smtClean="0"/>
              <a:t>Non‐parametric methods for cost‐effectiveness analysis: the central limit theorem and the bootstrap compared - Nixon - 2010 - Health Economics - Wiley Online Library</a:t>
            </a:r>
          </a:p>
          <a:p>
            <a:r>
              <a:rPr lang="en-US" dirty="0" smtClean="0"/>
              <a:t>https://onlinelibrary.wiley.com/doi/abs/10.1002/hec.1477</a:t>
            </a:r>
          </a:p>
          <a:p>
            <a:endParaRPr lang="en-US" dirty="0" smtClean="0"/>
          </a:p>
          <a:p>
            <a:r>
              <a:rPr lang="en-US" dirty="0" smtClean="0"/>
              <a:t>probability theory - Some case when the central limit theorem fails - Mathematics Stack Exchange</a:t>
            </a:r>
          </a:p>
          <a:p>
            <a:r>
              <a:rPr lang="en-US" dirty="0" smtClean="0"/>
              <a:t>https://math.stackexchange.com/questions/164456/some-case-when-the-central-limit-theorem-fails</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a:t>
            </a:fld>
            <a:endParaRPr lang="en-US"/>
          </a:p>
        </p:txBody>
      </p:sp>
    </p:spTree>
    <p:extLst>
      <p:ext uri="{BB962C8B-B14F-4D97-AF65-F5344CB8AC3E}">
        <p14:creationId xmlns:p14="http://schemas.microsoft.com/office/powerpoint/2010/main" val="426818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 can choose any. </a:t>
            </a:r>
          </a:p>
          <a:p>
            <a:endParaRPr lang="en-US" dirty="0" smtClean="0"/>
          </a:p>
          <a:p>
            <a:r>
              <a:rPr lang="en-US" dirty="0" smtClean="0"/>
              <a:t>In fact</a:t>
            </a:r>
            <a:r>
              <a:rPr lang="en-US" baseline="0" dirty="0" smtClean="0"/>
              <a:t> it is an MBA question that has to deal with decision maker not with numbers </a:t>
            </a:r>
          </a:p>
          <a:p>
            <a:r>
              <a:rPr lang="en-US" baseline="0" dirty="0" smtClean="0"/>
              <a:t>It is a decision taken while relaxing on a coach  </a:t>
            </a:r>
          </a:p>
          <a:p>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14</a:t>
            </a:fld>
            <a:endParaRPr lang="en-US"/>
          </a:p>
        </p:txBody>
      </p:sp>
    </p:spTree>
    <p:extLst>
      <p:ext uri="{BB962C8B-B14F-4D97-AF65-F5344CB8AC3E}">
        <p14:creationId xmlns:p14="http://schemas.microsoft.com/office/powerpoint/2010/main" val="103500035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162</a:t>
            </a:fld>
            <a:endParaRPr lang="en-US"/>
          </a:p>
        </p:txBody>
      </p:sp>
    </p:spTree>
    <p:extLst>
      <p:ext uri="{BB962C8B-B14F-4D97-AF65-F5344CB8AC3E}">
        <p14:creationId xmlns:p14="http://schemas.microsoft.com/office/powerpoint/2010/main" val="34082768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a person height to be 142cm</a:t>
            </a:r>
            <a:r>
              <a:rPr lang="en-US" baseline="0" dirty="0" smtClean="0"/>
              <a:t> </a:t>
            </a:r>
          </a:p>
          <a:p>
            <a:endParaRPr lang="en-US" baseline="0" dirty="0" smtClean="0"/>
          </a:p>
          <a:p>
            <a:r>
              <a:rPr lang="en-US" baseline="0" dirty="0" smtClean="0"/>
              <a:t>Does it belong to this distribution that has a mean of 155.7?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163</a:t>
            </a:fld>
            <a:endParaRPr lang="en-US"/>
          </a:p>
        </p:txBody>
      </p:sp>
    </p:spTree>
    <p:extLst>
      <p:ext uri="{BB962C8B-B14F-4D97-AF65-F5344CB8AC3E}">
        <p14:creationId xmlns:p14="http://schemas.microsoft.com/office/powerpoint/2010/main" val="302743808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bootstrapped · </a:t>
            </a:r>
            <a:r>
              <a:rPr lang="en-US" dirty="0" err="1" smtClean="0"/>
              <a:t>PyPI</a:t>
            </a:r>
            <a:endParaRPr lang="en-US" dirty="0" smtClean="0"/>
          </a:p>
          <a:p>
            <a:r>
              <a:rPr lang="en-US" dirty="0" smtClean="0"/>
              <a:t>https://pypi.org/project/bootstrapped/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165</a:t>
            </a:fld>
            <a:endParaRPr lang="en-US"/>
          </a:p>
        </p:txBody>
      </p:sp>
    </p:spTree>
    <p:extLst>
      <p:ext uri="{BB962C8B-B14F-4D97-AF65-F5344CB8AC3E}">
        <p14:creationId xmlns:p14="http://schemas.microsoft.com/office/powerpoint/2010/main" val="144719854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Definition: It assumes that sampling with replacement from the original sample of size n mimics taking a sample of size n from a larger population. </a:t>
            </a:r>
          </a:p>
          <a:p>
            <a:pPr fontAlgn="base"/>
            <a:endParaRPr lang="en-US" dirty="0" smtClean="0"/>
          </a:p>
          <a:p>
            <a:pPr fontAlgn="base"/>
            <a:r>
              <a:rPr lang="en-US" dirty="0" smtClean="0"/>
              <a:t>It also has many variants such as the m out of n bootstrap which re-samples m time from a sample of size n where m &lt; n. The nice properties of the bootstrap depend on asymptotic theory. </a:t>
            </a:r>
          </a:p>
          <a:p>
            <a:pPr fontAlgn="base"/>
            <a:endParaRPr lang="en-US" dirty="0" smtClean="0"/>
          </a:p>
          <a:p>
            <a:pPr fontAlgn="base"/>
            <a:r>
              <a:rPr lang="en-US" dirty="0" smtClean="0"/>
              <a:t>Limitation:</a:t>
            </a:r>
            <a:br>
              <a:rPr lang="en-US" dirty="0" smtClean="0"/>
            </a:br>
            <a:r>
              <a:rPr lang="en-US" dirty="0" smtClean="0"/>
              <a:t>bootstrap does not contain more information about the population than what is given in the original sample. For that reason it sometimes doesn't work well in small samples.</a:t>
            </a:r>
          </a:p>
          <a:p>
            <a:pPr fontAlgn="base"/>
            <a:endParaRPr lang="en-US" dirty="0" smtClean="0"/>
          </a:p>
          <a:p>
            <a:pPr fontAlgn="base"/>
            <a:endParaRPr lang="en-US" dirty="0" smtClean="0"/>
          </a:p>
          <a:p>
            <a:pPr fontAlgn="base"/>
            <a:r>
              <a:rPr lang="en-US" dirty="0" smtClean="0"/>
              <a:t>situations where the bootstrap can fail. </a:t>
            </a:r>
          </a:p>
          <a:p>
            <a:pPr fontAlgn="base"/>
            <a:r>
              <a:rPr lang="en-US" dirty="0" smtClean="0"/>
              <a:t>1-</a:t>
            </a:r>
            <a:r>
              <a:rPr lang="en-US" baseline="0" dirty="0" smtClean="0"/>
              <a:t> </a:t>
            </a:r>
            <a:r>
              <a:rPr lang="en-US" dirty="0" smtClean="0"/>
              <a:t>distributions that do not have finite moments</a:t>
            </a:r>
          </a:p>
          <a:p>
            <a:pPr fontAlgn="base"/>
            <a:r>
              <a:rPr lang="en-US" dirty="0" smtClean="0"/>
              <a:t>2-</a:t>
            </a:r>
            <a:r>
              <a:rPr lang="en-US" baseline="0" dirty="0" smtClean="0"/>
              <a:t> </a:t>
            </a:r>
            <a:r>
              <a:rPr lang="en-US" dirty="0" smtClean="0"/>
              <a:t>small sample sizes</a:t>
            </a:r>
          </a:p>
          <a:p>
            <a:pPr fontAlgn="base"/>
            <a:r>
              <a:rPr lang="en-US" dirty="0" smtClean="0"/>
              <a:t>3-</a:t>
            </a:r>
            <a:r>
              <a:rPr lang="en-US" baseline="0" dirty="0" smtClean="0"/>
              <a:t> </a:t>
            </a:r>
            <a:r>
              <a:rPr lang="en-US" dirty="0" smtClean="0"/>
              <a:t>estimating extreme values from the distribution</a:t>
            </a:r>
          </a:p>
          <a:p>
            <a:pPr fontAlgn="base"/>
            <a:r>
              <a:rPr lang="en-US" dirty="0" smtClean="0"/>
              <a:t>4-</a:t>
            </a:r>
            <a:r>
              <a:rPr lang="en-US" baseline="0" dirty="0" smtClean="0"/>
              <a:t> </a:t>
            </a:r>
            <a:r>
              <a:rPr lang="en-US" dirty="0" smtClean="0"/>
              <a:t>estimating variance in survey sampling where the population size is N and a large sample n is taken. </a:t>
            </a:r>
          </a:p>
          <a:p>
            <a:pPr fontAlgn="base"/>
            <a:endParaRPr lang="en-US" dirty="0" smtClean="0"/>
          </a:p>
          <a:p>
            <a:pPr fontAlgn="base"/>
            <a:r>
              <a:rPr lang="en-US" dirty="0" smtClean="0"/>
              <a:t>In some cases variants of the bootstrap can work better than the original approach. This happens with the m out of n bootstrap in some applications In the case of estimating error rates in discriminant analysis, the 632 bootstrap is an improvement over other methods including other bootstrap methods..</a:t>
            </a:r>
          </a:p>
          <a:p>
            <a:pPr fontAlgn="base"/>
            <a:endParaRPr lang="en-US" dirty="0" smtClean="0"/>
          </a:p>
          <a:p>
            <a:pPr fontAlgn="base"/>
            <a:r>
              <a:rPr lang="en-US" dirty="0" smtClean="0"/>
              <a:t>A reason for using it is that sometimes you can't rely on parametric assumptions and in some situations the bootstrap works better than other non-parametric methods. It can be applied to a wide variety of problems including nonlinear regression, classification, confidence interval estimation, bias estimation, adjustment of p-values and time series analysis to name a few.</a:t>
            </a:r>
          </a:p>
          <a:p>
            <a:r>
              <a:rPr lang="en-US" dirty="0" smtClean="0"/>
              <a:t/>
            </a:r>
            <a:br>
              <a:rPr lang="en-US" dirty="0" smtClean="0"/>
            </a:br>
            <a:endParaRPr lang="en-US" dirty="0" smtClean="0"/>
          </a:p>
          <a:p>
            <a:r>
              <a:rPr lang="en-US" dirty="0" smtClean="0"/>
              <a:t>variance - Pros and cons of bootstrapping - Cross Validated</a:t>
            </a:r>
          </a:p>
          <a:p>
            <a:r>
              <a:rPr lang="en-US" dirty="0" smtClean="0"/>
              <a:t>https://stats.stackexchange.com/questions/280725/pros-and-cons-of-bootstrapping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166</a:t>
            </a:fld>
            <a:endParaRPr lang="en-US"/>
          </a:p>
        </p:txBody>
      </p:sp>
    </p:spTree>
    <p:extLst>
      <p:ext uri="{BB962C8B-B14F-4D97-AF65-F5344CB8AC3E}">
        <p14:creationId xmlns:p14="http://schemas.microsoft.com/office/powerpoint/2010/main" val="51106637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confidence interval </a:t>
            </a:r>
            <a:r>
              <a:rPr lang="en-US" sz="1200" b="1" i="0" kern="1200" dirty="0" smtClean="0">
                <a:solidFill>
                  <a:schemeClr val="tx1"/>
                </a:solidFill>
                <a:effectLst/>
                <a:latin typeface="+mn-lt"/>
                <a:ea typeface="+mn-ea"/>
                <a:cs typeface="+mn-cs"/>
              </a:rPr>
              <a:t>width</a:t>
            </a:r>
            <a:r>
              <a:rPr lang="en-US" sz="1200" b="0" i="0" kern="1200" dirty="0" smtClean="0">
                <a:solidFill>
                  <a:schemeClr val="tx1"/>
                </a:solidFill>
                <a:effectLst/>
                <a:latin typeface="+mn-lt"/>
                <a:ea typeface="+mn-ea"/>
                <a:cs typeface="+mn-cs"/>
              </a:rPr>
              <a:t> as the difference between your upper and lower bounds of your confidence interval.</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margin of error</a:t>
            </a:r>
            <a:r>
              <a:rPr lang="en-US" sz="1200" b="0" i="0" kern="1200" dirty="0" smtClean="0">
                <a:solidFill>
                  <a:schemeClr val="tx1"/>
                </a:solidFill>
                <a:effectLst/>
                <a:latin typeface="+mn-lt"/>
                <a:ea typeface="+mn-ea"/>
                <a:cs typeface="+mn-cs"/>
              </a:rPr>
              <a:t> is half the confidence interval width, and the value that you add and subtract from your sample estimate to achieve your confidence interval final results.  </a:t>
            </a:r>
          </a:p>
          <a:p>
            <a:pPr fontAlgn="base"/>
            <a:r>
              <a:rPr lang="en-US" sz="1200" b="0" i="0" kern="1200" dirty="0" smtClean="0">
                <a:solidFill>
                  <a:schemeClr val="tx1"/>
                </a:solidFill>
                <a:effectLst/>
                <a:latin typeface="+mn-lt"/>
                <a:ea typeface="+mn-ea"/>
                <a:cs typeface="+mn-cs"/>
              </a:rPr>
              <a:t>Ex:  25</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2 %</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167</a:t>
            </a:fld>
            <a:endParaRPr lang="en-US"/>
          </a:p>
        </p:txBody>
      </p:sp>
    </p:spTree>
    <p:extLst>
      <p:ext uri="{BB962C8B-B14F-4D97-AF65-F5344CB8AC3E}">
        <p14:creationId xmlns:p14="http://schemas.microsoft.com/office/powerpoint/2010/main" val="303530427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we say the first choice</a:t>
            </a:r>
            <a:r>
              <a:rPr lang="en-US" baseline="0" dirty="0" smtClean="0"/>
              <a:t> with credible intervals? Or it’s only with machine learning?</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168</a:t>
            </a:fld>
            <a:endParaRPr lang="en-US"/>
          </a:p>
        </p:txBody>
      </p:sp>
    </p:spTree>
    <p:extLst>
      <p:ext uri="{BB962C8B-B14F-4D97-AF65-F5344CB8AC3E}">
        <p14:creationId xmlns:p14="http://schemas.microsoft.com/office/powerpoint/2010/main" val="100278345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the other</a:t>
            </a:r>
            <a:r>
              <a:rPr lang="en-US" baseline="0" dirty="0" smtClean="0"/>
              <a:t> two aren’t correct?</a:t>
            </a:r>
          </a:p>
          <a:p>
            <a:endParaRPr lang="en-US" baseline="0" dirty="0" smtClean="0"/>
          </a:p>
          <a:p>
            <a:r>
              <a:rPr lang="en-US" baseline="0" dirty="0" smtClean="0"/>
              <a:t>I know that we can’t make individual decisions </a:t>
            </a:r>
          </a:p>
          <a:p>
            <a:r>
              <a:rPr lang="en-US" baseline="0" dirty="0" smtClean="0"/>
              <a:t>But aren’t they both mean the same thing </a:t>
            </a:r>
          </a:p>
          <a:p>
            <a:endParaRPr lang="en-US" baseline="0" dirty="0" smtClean="0"/>
          </a:p>
          <a:p>
            <a:r>
              <a:rPr lang="en-US" baseline="0" dirty="0" smtClean="0"/>
              <a:t>If I can guess on the pop average, then I can guess on an individual</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171</a:t>
            </a:fld>
            <a:endParaRPr lang="en-US"/>
          </a:p>
        </p:txBody>
      </p:sp>
    </p:spTree>
    <p:extLst>
      <p:ext uri="{BB962C8B-B14F-4D97-AF65-F5344CB8AC3E}">
        <p14:creationId xmlns:p14="http://schemas.microsoft.com/office/powerpoint/2010/main" val="195624876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are always performing hypothesis tests on </a:t>
            </a:r>
            <a:r>
              <a:rPr lang="en-US" sz="1200" b="1" i="0" kern="1200" dirty="0" smtClean="0">
                <a:solidFill>
                  <a:schemeClr val="tx1"/>
                </a:solidFill>
                <a:effectLst/>
                <a:latin typeface="+mn-lt"/>
                <a:ea typeface="+mn-ea"/>
                <a:cs typeface="+mn-cs"/>
              </a:rPr>
              <a:t>population parameters</a:t>
            </a:r>
            <a:r>
              <a:rPr lang="en-US" sz="1200" b="0" i="0" kern="1200" dirty="0" smtClean="0">
                <a:solidFill>
                  <a:schemeClr val="tx1"/>
                </a:solidFill>
                <a:effectLst/>
                <a:latin typeface="+mn-lt"/>
                <a:ea typeface="+mn-ea"/>
                <a:cs typeface="+mn-cs"/>
              </a:rPr>
              <a:t>, never on statistics. Statistics are values that you already have from the data, so it does not make sense to perform hypothesis tests on these values.</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175</a:t>
            </a:fld>
            <a:endParaRPr lang="en-US"/>
          </a:p>
        </p:txBody>
      </p:sp>
    </p:spTree>
    <p:extLst>
      <p:ext uri="{BB962C8B-B14F-4D97-AF65-F5344CB8AC3E}">
        <p14:creationId xmlns:p14="http://schemas.microsoft.com/office/powerpoint/2010/main" val="21799015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SHOULD MENTION  how for example in the paired t-test, bootstrapping can be really useful instead of trying to focus on assumptions </a:t>
            </a:r>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176</a:t>
            </a:fld>
            <a:endParaRPr lang="en-US"/>
          </a:p>
        </p:txBody>
      </p:sp>
    </p:spTree>
    <p:extLst>
      <p:ext uri="{BB962C8B-B14F-4D97-AF65-F5344CB8AC3E}">
        <p14:creationId xmlns:p14="http://schemas.microsoft.com/office/powerpoint/2010/main" val="213936339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question</a:t>
            </a:r>
            <a:r>
              <a:rPr lang="en-US" baseline="0" dirty="0" smtClean="0"/>
              <a:t> is </a:t>
            </a:r>
          </a:p>
          <a:p>
            <a:endParaRPr lang="en-US" baseline="0" dirty="0" smtClean="0"/>
          </a:p>
          <a:p>
            <a:r>
              <a:rPr lang="en-US" baseline="0" dirty="0" smtClean="0"/>
              <a:t>The first method is percentile bootstrap </a:t>
            </a:r>
          </a:p>
          <a:p>
            <a:r>
              <a:rPr lang="en-US" baseline="0" dirty="0" smtClean="0"/>
              <a:t>Is the second parametric bootstrap? Or normal bootstrap?  Why do we need it anyway? </a:t>
            </a:r>
          </a:p>
          <a:p>
            <a:endParaRPr lang="en-US" dirty="0" smtClean="0"/>
          </a:p>
          <a:p>
            <a:r>
              <a:rPr lang="en-US" dirty="0" smtClean="0"/>
              <a:t>Also if I am using the normal distribution assumption, why do I need bootstrap? Why didn’t I use t test? </a:t>
            </a:r>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177</a:t>
            </a:fld>
            <a:endParaRPr lang="en-US"/>
          </a:p>
        </p:txBody>
      </p:sp>
    </p:spTree>
    <p:extLst>
      <p:ext uri="{BB962C8B-B14F-4D97-AF65-F5344CB8AC3E}">
        <p14:creationId xmlns:p14="http://schemas.microsoft.com/office/powerpoint/2010/main" val="2065111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u choose NO as the default action or null hypothesis </a:t>
            </a:r>
          </a:p>
          <a:p>
            <a:endParaRPr lang="en-US" baseline="0" dirty="0" smtClean="0"/>
          </a:p>
          <a:p>
            <a:r>
              <a:rPr lang="en-US" baseline="0" dirty="0" smtClean="0"/>
              <a:t>Then u won’t choose yes except if data makes pressing no feels ridiculous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15</a:t>
            </a:fld>
            <a:endParaRPr lang="en-US"/>
          </a:p>
        </p:txBody>
      </p:sp>
    </p:spTree>
    <p:extLst>
      <p:ext uri="{BB962C8B-B14F-4D97-AF65-F5344CB8AC3E}">
        <p14:creationId xmlns:p14="http://schemas.microsoft.com/office/powerpoint/2010/main" val="6522081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178</a:t>
            </a:fld>
            <a:endParaRPr lang="en-US"/>
          </a:p>
        </p:txBody>
      </p:sp>
    </p:spTree>
    <p:extLst>
      <p:ext uri="{BB962C8B-B14F-4D97-AF65-F5344CB8AC3E}">
        <p14:creationId xmlns:p14="http://schemas.microsoft.com/office/powerpoint/2010/main" val="20695077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Nice job! That's right. Notice the standard deviation with the difference in means is larger than either of the individual. It turns out that this value for the standard deviation of the difference is actually the square root of the sum of the variance of each of the individual sampling distributions. And the mean has a standard deviation of the original draws divided by the square root of the sample size taken. More on this </a:t>
            </a:r>
            <a:r>
              <a:rPr lang="en-US" sz="1200" b="1" i="0" u="none" strike="noStrike" kern="1200" dirty="0" smtClean="0">
                <a:solidFill>
                  <a:schemeClr val="tx1"/>
                </a:solidFill>
                <a:effectLst/>
                <a:latin typeface="+mn-lt"/>
                <a:ea typeface="+mn-ea"/>
                <a:cs typeface="+mn-cs"/>
                <a:hlinkClick r:id="rId3"/>
              </a:rPr>
              <a:t>here</a:t>
            </a:r>
            <a:r>
              <a:rPr lang="en-US" sz="1200" b="0" i="0" kern="1200" dirty="0" smtClean="0">
                <a:solidFill>
                  <a:schemeClr val="tx1"/>
                </a:solidFill>
                <a:effectLst/>
                <a:latin typeface="+mn-lt"/>
                <a:ea typeface="+mn-ea"/>
                <a:cs typeface="+mn-cs"/>
              </a:rPr>
              <a:t> and </a:t>
            </a:r>
            <a:r>
              <a:rPr lang="en-US" sz="1200" b="1" i="0" u="none" strike="noStrike" kern="1200" dirty="0" smtClean="0">
                <a:solidFill>
                  <a:schemeClr val="tx1"/>
                </a:solidFill>
                <a:effectLst/>
                <a:latin typeface="+mn-lt"/>
                <a:ea typeface="+mn-ea"/>
                <a:cs typeface="+mn-cs"/>
                <a:hlinkClick r:id="rId4"/>
              </a:rPr>
              <a:t>here</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179</a:t>
            </a:fld>
            <a:endParaRPr lang="en-US"/>
          </a:p>
        </p:txBody>
      </p:sp>
    </p:spTree>
    <p:extLst>
      <p:ext uri="{BB962C8B-B14F-4D97-AF65-F5344CB8AC3E}">
        <p14:creationId xmlns:p14="http://schemas.microsoft.com/office/powerpoint/2010/main" val="424436164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here is the null hypothesis</a:t>
            </a:r>
            <a:r>
              <a:rPr lang="en-US" baseline="0" dirty="0" smtClean="0"/>
              <a:t> is supported by the data. Thus, it’s analytics as per </a:t>
            </a:r>
            <a:r>
              <a:rPr lang="en-US" baseline="0" dirty="0" err="1" smtClean="0"/>
              <a:t>cassie</a:t>
            </a:r>
            <a:r>
              <a:rPr lang="en-US" baseline="0" dirty="0" smtClean="0"/>
              <a:t> </a:t>
            </a:r>
          </a:p>
          <a:p>
            <a:endParaRPr lang="en-US" baseline="0" dirty="0" smtClean="0"/>
          </a:p>
          <a:p>
            <a:r>
              <a:rPr lang="en-US" baseline="0" dirty="0" smtClean="0"/>
              <a:t>No need for mathematics </a:t>
            </a:r>
          </a:p>
          <a:p>
            <a:endParaRPr lang="en-US" baseline="0" dirty="0" smtClean="0"/>
          </a:p>
          <a:p>
            <a:r>
              <a:rPr lang="en-US" baseline="0" dirty="0" err="1" smtClean="0"/>
              <a:t>That;’s</a:t>
            </a:r>
            <a:r>
              <a:rPr lang="en-US" baseline="0" dirty="0" smtClean="0"/>
              <a:t> why the </a:t>
            </a:r>
            <a:r>
              <a:rPr lang="en-US" baseline="0" dirty="0" err="1" smtClean="0"/>
              <a:t>prob</a:t>
            </a:r>
            <a:r>
              <a:rPr lang="en-US" baseline="0" dirty="0" smtClean="0"/>
              <a:t> is 1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180</a:t>
            </a:fld>
            <a:endParaRPr lang="en-US"/>
          </a:p>
        </p:txBody>
      </p:sp>
    </p:spTree>
    <p:extLst>
      <p:ext uri="{BB962C8B-B14F-4D97-AF65-F5344CB8AC3E}">
        <p14:creationId xmlns:p14="http://schemas.microsoft.com/office/powerpoint/2010/main" val="134441772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Msh</a:t>
            </a:r>
            <a:r>
              <a:rPr lang="en-US" dirty="0" smtClean="0"/>
              <a:t> </a:t>
            </a:r>
            <a:r>
              <a:rPr lang="en-US" dirty="0" err="1" smtClean="0"/>
              <a:t>fahem</a:t>
            </a:r>
            <a:r>
              <a:rPr lang="en-US" dirty="0" smtClean="0"/>
              <a:t> </a:t>
            </a:r>
            <a:r>
              <a:rPr lang="en-US" dirty="0" err="1" smtClean="0"/>
              <a:t>awel</a:t>
            </a:r>
            <a:r>
              <a:rPr lang="en-US" dirty="0" smtClean="0"/>
              <a:t> </a:t>
            </a:r>
            <a:r>
              <a:rPr lang="en-US" dirty="0" err="1" smtClean="0"/>
              <a:t>egaba</a:t>
            </a:r>
            <a:r>
              <a:rPr lang="en-US" dirty="0" smtClean="0"/>
              <a:t> </a:t>
            </a:r>
          </a:p>
          <a:p>
            <a:endParaRPr lang="en-US" dirty="0" smtClean="0"/>
          </a:p>
          <a:p>
            <a:r>
              <a:rPr lang="en-US" dirty="0" smtClean="0"/>
              <a:t>I think it is why</a:t>
            </a:r>
            <a:r>
              <a:rPr lang="en-US" baseline="0" dirty="0" smtClean="0"/>
              <a:t> we took </a:t>
            </a:r>
            <a:r>
              <a:rPr lang="en-US" baseline="0" dirty="0" err="1" smtClean="0"/>
              <a:t>std</a:t>
            </a:r>
            <a:r>
              <a:rPr lang="en-US" baseline="0" dirty="0" smtClean="0"/>
              <a:t> from our data to provide it to </a:t>
            </a:r>
            <a:r>
              <a:rPr lang="en-US" baseline="0" dirty="0" err="1" smtClean="0"/>
              <a:t>std</a:t>
            </a:r>
            <a:r>
              <a:rPr lang="en-US" baseline="0" dirty="0" smtClean="0"/>
              <a:t> argument in </a:t>
            </a:r>
            <a:r>
              <a:rPr lang="en-US" baseline="0" dirty="0" err="1" smtClean="0"/>
              <a:t>np.normal</a:t>
            </a:r>
            <a:r>
              <a:rPr lang="en-US" baseline="0" dirty="0" smtClean="0"/>
              <a:t> </a:t>
            </a:r>
          </a:p>
          <a:p>
            <a:r>
              <a:rPr lang="en-US" baseline="0" dirty="0" smtClean="0"/>
              <a:t>But why is this true? Need to check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182</a:t>
            </a:fld>
            <a:endParaRPr lang="en-US"/>
          </a:p>
        </p:txBody>
      </p:sp>
    </p:spTree>
    <p:extLst>
      <p:ext uri="{BB962C8B-B14F-4D97-AF65-F5344CB8AC3E}">
        <p14:creationId xmlns:p14="http://schemas.microsoft.com/office/powerpoint/2010/main" val="269372572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smtClean="0"/>
              <a:t>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183</a:t>
            </a:fld>
            <a:endParaRPr lang="en-US"/>
          </a:p>
        </p:txBody>
      </p:sp>
    </p:spTree>
    <p:extLst>
      <p:ext uri="{BB962C8B-B14F-4D97-AF65-F5344CB8AC3E}">
        <p14:creationId xmlns:p14="http://schemas.microsoft.com/office/powerpoint/2010/main" val="163505078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Machine learning kicks in,</a:t>
            </a:r>
            <a:r>
              <a:rPr lang="en-US" baseline="0" dirty="0" smtClean="0"/>
              <a:t> with high sample sizes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186</a:t>
            </a:fld>
            <a:endParaRPr lang="en-US"/>
          </a:p>
        </p:txBody>
      </p:sp>
    </p:spTree>
    <p:extLst>
      <p:ext uri="{BB962C8B-B14F-4D97-AF65-F5344CB8AC3E}">
        <p14:creationId xmlns:p14="http://schemas.microsoft.com/office/powerpoint/2010/main" val="4310759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a:t>
            </a:r>
            <a:r>
              <a:rPr lang="en-US" baseline="0" dirty="0" smtClean="0"/>
              <a:t> the conversation with Thomas and call </a:t>
            </a:r>
          </a:p>
          <a:p>
            <a:endParaRPr lang="en-US" baseline="0" dirty="0" smtClean="0"/>
          </a:p>
          <a:p>
            <a:r>
              <a:rPr lang="en-US" baseline="0" dirty="0" smtClean="0"/>
              <a:t>Avoid family wise error rates </a:t>
            </a:r>
          </a:p>
          <a:p>
            <a:endParaRPr lang="en-US" baseline="0" dirty="0" smtClean="0"/>
          </a:p>
          <a:p>
            <a:r>
              <a:rPr lang="en-US" baseline="0" dirty="0" smtClean="0"/>
              <a:t>Stick with </a:t>
            </a:r>
          </a:p>
          <a:p>
            <a:endParaRPr lang="en-US" baseline="0" dirty="0" smtClean="0"/>
          </a:p>
          <a:p>
            <a:r>
              <a:rPr lang="en-US" baseline="0" dirty="0" err="1" smtClean="0"/>
              <a:t>Fdr</a:t>
            </a:r>
            <a:r>
              <a:rPr lang="en-US" baseline="0" dirty="0" smtClean="0"/>
              <a:t> </a:t>
            </a:r>
          </a:p>
          <a:p>
            <a:endParaRPr lang="en-US" baseline="0" dirty="0" smtClean="0"/>
          </a:p>
          <a:p>
            <a:r>
              <a:rPr lang="en-US" baseline="0" dirty="0" smtClean="0"/>
              <a:t>Almost always used in genetics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190</a:t>
            </a:fld>
            <a:endParaRPr lang="en-US"/>
          </a:p>
        </p:txBody>
      </p:sp>
    </p:spTree>
    <p:extLst>
      <p:ext uri="{BB962C8B-B14F-4D97-AF65-F5344CB8AC3E}">
        <p14:creationId xmlns:p14="http://schemas.microsoft.com/office/powerpoint/2010/main" val="296366051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humor - What is your favorite "data analysis" cartoon? - Cross Validated</a:t>
            </a:r>
          </a:p>
          <a:p>
            <a:r>
              <a:rPr lang="en-US" dirty="0" smtClean="0"/>
              <a:t>https://stats.stackexchange.com/questions/423/what-is-your-favorite-data-analysis-cartoon/38295#38295</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191</a:t>
            </a:fld>
            <a:endParaRPr lang="en-US"/>
          </a:p>
        </p:txBody>
      </p:sp>
    </p:spTree>
    <p:extLst>
      <p:ext uri="{BB962C8B-B14F-4D97-AF65-F5344CB8AC3E}">
        <p14:creationId xmlns:p14="http://schemas.microsoft.com/office/powerpoint/2010/main" val="176510454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the 16 review articles to pinpoint the difference between p values and CI </a:t>
            </a:r>
          </a:p>
          <a:p>
            <a:endParaRPr lang="en-US" baseline="0" dirty="0" smtClean="0"/>
          </a:p>
          <a:p>
            <a:r>
              <a:rPr lang="en-US" dirty="0" smtClean="0"/>
              <a:t>https://www.youtube.com/watch?v=z98xODInLCQ </a:t>
            </a:r>
          </a:p>
          <a:p>
            <a:endParaRPr lang="en-US" dirty="0" smtClean="0"/>
          </a:p>
          <a:p>
            <a:r>
              <a:rPr lang="en-US" dirty="0" smtClean="0"/>
              <a:t>https://www.youtube.com/watch?v=tTgouKMz-eI</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192</a:t>
            </a:fld>
            <a:endParaRPr lang="en-US"/>
          </a:p>
        </p:txBody>
      </p:sp>
    </p:spTree>
    <p:extLst>
      <p:ext uri="{BB962C8B-B14F-4D97-AF65-F5344CB8AC3E}">
        <p14:creationId xmlns:p14="http://schemas.microsoft.com/office/powerpoint/2010/main" val="294551959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Central Limit Theorem and its misuse</a:t>
            </a:r>
          </a:p>
          <a:p>
            <a:r>
              <a:rPr lang="en-US" dirty="0" smtClean="0"/>
              <a:t>https://lambdaclass.com/data_etudes/central_limit_theorem_misuse/</a:t>
            </a:r>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195</a:t>
            </a:fld>
            <a:endParaRPr lang="en-US"/>
          </a:p>
        </p:txBody>
      </p:sp>
    </p:spTree>
    <p:extLst>
      <p:ext uri="{BB962C8B-B14F-4D97-AF65-F5344CB8AC3E}">
        <p14:creationId xmlns:p14="http://schemas.microsoft.com/office/powerpoint/2010/main" val="3554430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 no aliens on planet </a:t>
            </a:r>
          </a:p>
          <a:p>
            <a:endParaRPr lang="en-US" dirty="0" smtClean="0"/>
          </a:p>
          <a:p>
            <a:r>
              <a:rPr lang="en-US" dirty="0" smtClean="0"/>
              <a:t>Is it fair</a:t>
            </a:r>
            <a:r>
              <a:rPr lang="en-US" baseline="0" dirty="0" smtClean="0"/>
              <a:t> ?</a:t>
            </a:r>
          </a:p>
          <a:p>
            <a:endParaRPr lang="en-US" baseline="0" dirty="0" smtClean="0"/>
          </a:p>
          <a:p>
            <a:r>
              <a:rPr lang="en-US" baseline="0" dirty="0" smtClean="0"/>
              <a:t>U could have missed an alien that u didn’t see</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17</a:t>
            </a:fld>
            <a:endParaRPr lang="en-US"/>
          </a:p>
        </p:txBody>
      </p:sp>
    </p:spTree>
    <p:extLst>
      <p:ext uri="{BB962C8B-B14F-4D97-AF65-F5344CB8AC3E}">
        <p14:creationId xmlns:p14="http://schemas.microsoft.com/office/powerpoint/2010/main" val="222440761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Six sigma </a:t>
            </a:r>
            <a:r>
              <a:rPr lang="fr-FR" dirty="0" err="1" smtClean="0"/>
              <a:t>events</a:t>
            </a:r>
            <a:endParaRPr lang="fr-FR" dirty="0" smtClean="0"/>
          </a:p>
          <a:p>
            <a:r>
              <a:rPr lang="fr-FR" dirty="0" smtClean="0"/>
              <a:t>https://www.johndcook.com/blog/2018/05/31/six-sigma-events/</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196</a:t>
            </a:fld>
            <a:endParaRPr lang="en-US"/>
          </a:p>
        </p:txBody>
      </p:sp>
    </p:spTree>
    <p:extLst>
      <p:ext uri="{BB962C8B-B14F-4D97-AF65-F5344CB8AC3E}">
        <p14:creationId xmlns:p14="http://schemas.microsoft.com/office/powerpoint/2010/main" val="398656360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Cromwell's rule in Bayesian statistics</a:t>
            </a:r>
          </a:p>
          <a:p>
            <a:r>
              <a:rPr lang="en-US" dirty="0" smtClean="0"/>
              <a:t>https://www.johndcook.com/blog/2008/01/12/musicians-drunks-and-oliver-cromwell/ </a:t>
            </a:r>
          </a:p>
          <a:p>
            <a:endParaRPr lang="en-US" dirty="0" smtClean="0"/>
          </a:p>
          <a:p>
            <a:endParaRPr lang="en-US" dirty="0" smtClean="0"/>
          </a:p>
          <a:p>
            <a:r>
              <a:rPr lang="en-US" dirty="0" smtClean="0"/>
              <a:t>Very light comparison between frequentist and Bayesian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197</a:t>
            </a:fld>
            <a:endParaRPr lang="en-US"/>
          </a:p>
        </p:txBody>
      </p:sp>
    </p:spTree>
    <p:extLst>
      <p:ext uri="{BB962C8B-B14F-4D97-AF65-F5344CB8AC3E}">
        <p14:creationId xmlns:p14="http://schemas.microsoft.com/office/powerpoint/2010/main" val="283723468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short answer is that the mean and variance functions are more convenient for performing various mathematical tricks.</a:t>
            </a:r>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198</a:t>
            </a:fld>
            <a:endParaRPr lang="en-US"/>
          </a:p>
        </p:txBody>
      </p:sp>
    </p:spTree>
    <p:extLst>
      <p:ext uri="{BB962C8B-B14F-4D97-AF65-F5344CB8AC3E}">
        <p14:creationId xmlns:p14="http://schemas.microsoft.com/office/powerpoint/2010/main" val="338330264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Central Limit Theorem (CLT) says that if you’re working with lots of data, you can safely assume that the distribution of the sample average is normal (bell-shaped), just like this plushy. In a future article, I’ll tell you all about the CLT and the terrible price of convenient calculations, but I’ll stop here for now to let you digest the barrage of information you so patiently absorbed. Image:</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Cassie </a:t>
            </a:r>
            <a:r>
              <a:rPr lang="en-US" sz="1200" b="0" i="0" kern="1200" dirty="0" err="1" smtClean="0">
                <a:solidFill>
                  <a:schemeClr val="tx1"/>
                </a:solidFill>
                <a:effectLst/>
                <a:latin typeface="+mn-lt"/>
                <a:ea typeface="+mn-ea"/>
                <a:cs typeface="+mn-cs"/>
              </a:rPr>
              <a:t>kozyrgov</a:t>
            </a:r>
            <a:r>
              <a:rPr lang="en-US" sz="1200" b="0" i="0" kern="1200" baseline="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35B8B3C-8518-407A-B892-7BACBEC510BF}" type="slidenum">
              <a:rPr lang="en-US" smtClean="0"/>
              <a:t>199</a:t>
            </a:fld>
            <a:endParaRPr lang="en-US"/>
          </a:p>
        </p:txBody>
      </p:sp>
    </p:spTree>
    <p:extLst>
      <p:ext uri="{BB962C8B-B14F-4D97-AF65-F5344CB8AC3E}">
        <p14:creationId xmlns:p14="http://schemas.microsoft.com/office/powerpoint/2010/main" val="124164102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field guide to the most popular parameters | by Cassie </a:t>
            </a:r>
            <a:r>
              <a:rPr lang="en-US" dirty="0" err="1" smtClean="0"/>
              <a:t>Kozyrkov</a:t>
            </a:r>
            <a:r>
              <a:rPr lang="en-US" dirty="0" smtClean="0"/>
              <a:t> | Mar, 2021 | Towards Data Science</a:t>
            </a:r>
          </a:p>
          <a:p>
            <a:r>
              <a:rPr lang="en-US" dirty="0" smtClean="0"/>
              <a:t>https://towardsdatascience.com/a-field-guide-to-the-most-popular-parameters-d734596c3f26</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201</a:t>
            </a:fld>
            <a:endParaRPr lang="en-US"/>
          </a:p>
        </p:txBody>
      </p:sp>
    </p:spTree>
    <p:extLst>
      <p:ext uri="{BB962C8B-B14F-4D97-AF65-F5344CB8AC3E}">
        <p14:creationId xmlns:p14="http://schemas.microsoft.com/office/powerpoint/2010/main" val="343467236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One reason the normal distribution is important is that many psychological and educational variables are distributed approximately normally. Measures of reading ability, introversion, job satisfaction, and memory are among the many psychological variables approximately normally distributed. Although the distributions are only approximately normal, they are usually quite close. A second reason the normal distribution is so important is that it is easy for mathematical statisticians to work with. This means that many kinds of statistical tests can be derived for normal distributions. Almost all statistical tests discussed in this text assume normal distributions. Fortunately, these tests work very well even if the distribution is only approximately normally distributed. Some tests work well even with very wide deviations from normality. Finally, if the mean and standard deviation of a normal distribution are known, it is easy to convert back and forth from raw scores to percentiles.</a:t>
            </a:r>
          </a:p>
          <a:p>
            <a:endParaRPr lang="en-US" sz="1200" b="1" i="0" kern="1200" dirty="0" smtClean="0">
              <a:solidFill>
                <a:schemeClr val="tx1"/>
              </a:solidFill>
              <a:effectLst/>
              <a:latin typeface="+mn-lt"/>
              <a:ea typeface="+mn-ea"/>
              <a:cs typeface="+mn-cs"/>
            </a:endParaRPr>
          </a:p>
          <a:p>
            <a:r>
              <a:rPr lang="en-US" dirty="0" smtClean="0"/>
              <a:t>Normal Distribution</a:t>
            </a:r>
          </a:p>
          <a:p>
            <a:r>
              <a:rPr lang="en-US" dirty="0" smtClean="0"/>
              <a:t>https://www.me.psu.edu/casestudy/Statistics/normal.htm</a:t>
            </a:r>
          </a:p>
          <a:p>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202</a:t>
            </a:fld>
            <a:endParaRPr lang="en-US"/>
          </a:p>
        </p:txBody>
      </p:sp>
    </p:spTree>
    <p:extLst>
      <p:ext uri="{BB962C8B-B14F-4D97-AF65-F5344CB8AC3E}">
        <p14:creationId xmlns:p14="http://schemas.microsoft.com/office/powerpoint/2010/main" val="161068196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Problems with Using the Normal Distribution – and Ways to Improve Quality and Efficiency of Data Analysis</a:t>
            </a:r>
          </a:p>
          <a:p>
            <a:r>
              <a:rPr lang="en-US" dirty="0" smtClean="0"/>
              <a:t>https://journals.plos.org/plosone/article?id=10.1371/journal.pone.0021403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203</a:t>
            </a:fld>
            <a:endParaRPr lang="en-US"/>
          </a:p>
        </p:txBody>
      </p:sp>
    </p:spTree>
    <p:extLst>
      <p:ext uri="{BB962C8B-B14F-4D97-AF65-F5344CB8AC3E}">
        <p14:creationId xmlns:p14="http://schemas.microsoft.com/office/powerpoint/2010/main" val="41423487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can’t be negative</a:t>
            </a:r>
            <a:r>
              <a:rPr lang="en-US" baseline="0" dirty="0" smtClean="0"/>
              <a:t> in 95% confidence intervals </a:t>
            </a:r>
          </a:p>
          <a:p>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204</a:t>
            </a:fld>
            <a:endParaRPr lang="en-US"/>
          </a:p>
        </p:txBody>
      </p:sp>
    </p:spTree>
    <p:extLst>
      <p:ext uri="{BB962C8B-B14F-4D97-AF65-F5344CB8AC3E}">
        <p14:creationId xmlns:p14="http://schemas.microsoft.com/office/powerpoint/2010/main" val="160706938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Central Limit Theorem — Misconceptions | by Mate </a:t>
            </a:r>
            <a:r>
              <a:rPr lang="en-US" dirty="0" err="1" smtClean="0"/>
              <a:t>Pocs</a:t>
            </a:r>
            <a:r>
              <a:rPr lang="en-US" dirty="0" smtClean="0"/>
              <a:t> | Analytics </a:t>
            </a:r>
            <a:r>
              <a:rPr lang="en-US" dirty="0" err="1" smtClean="0"/>
              <a:t>Vidhya</a:t>
            </a:r>
            <a:r>
              <a:rPr lang="en-US" dirty="0" smtClean="0"/>
              <a:t> | Medium</a:t>
            </a:r>
          </a:p>
          <a:p>
            <a:r>
              <a:rPr lang="en-US" dirty="0" smtClean="0"/>
              <a:t>https://medium.com/analytics-vidhya/central-limit-theorem-misconceptions-f9eb9710e4bb</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206</a:t>
            </a:fld>
            <a:endParaRPr lang="en-US"/>
          </a:p>
        </p:txBody>
      </p:sp>
    </p:spTree>
    <p:extLst>
      <p:ext uri="{BB962C8B-B14F-4D97-AF65-F5344CB8AC3E}">
        <p14:creationId xmlns:p14="http://schemas.microsoft.com/office/powerpoint/2010/main" val="13563624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Sample size is not detrimental to hypothesis testing </a:t>
            </a:r>
          </a:p>
          <a:p>
            <a:endParaRPr lang="en-US" dirty="0" smtClean="0"/>
          </a:p>
          <a:p>
            <a:r>
              <a:rPr lang="en-US" dirty="0" smtClean="0"/>
              <a:t>U just need to take</a:t>
            </a:r>
            <a:r>
              <a:rPr lang="en-US" baseline="0" dirty="0" smtClean="0"/>
              <a:t> care of practical significance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207</a:t>
            </a:fld>
            <a:endParaRPr lang="en-US"/>
          </a:p>
        </p:txBody>
      </p:sp>
    </p:spTree>
    <p:extLst>
      <p:ext uri="{BB962C8B-B14F-4D97-AF65-F5344CB8AC3E}">
        <p14:creationId xmlns:p14="http://schemas.microsoft.com/office/powerpoint/2010/main" val="2474374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Legal contract</a:t>
            </a:r>
            <a:r>
              <a:rPr lang="en-US" baseline="0" dirty="0" smtClean="0"/>
              <a:t> </a:t>
            </a:r>
          </a:p>
          <a:p>
            <a:endParaRPr lang="en-US" baseline="0" dirty="0" smtClean="0"/>
          </a:p>
          <a:p>
            <a:r>
              <a:rPr lang="en-US" baseline="0" dirty="0" smtClean="0"/>
              <a:t>We are only interested in population </a:t>
            </a:r>
          </a:p>
          <a:p>
            <a:r>
              <a:rPr lang="en-US" baseline="0" dirty="0" smtClean="0"/>
              <a:t>Anything related to our sample is boring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18</a:t>
            </a:fld>
            <a:endParaRPr lang="en-US"/>
          </a:p>
        </p:txBody>
      </p:sp>
    </p:spTree>
    <p:extLst>
      <p:ext uri="{BB962C8B-B14F-4D97-AF65-F5344CB8AC3E}">
        <p14:creationId xmlns:p14="http://schemas.microsoft.com/office/powerpoint/2010/main" val="246914162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Sampling Distribution of the Sample Proportion, p-hat » Biostatistics » College of Public Health and Health Professions » University of Florida</a:t>
            </a:r>
          </a:p>
          <a:p>
            <a:r>
              <a:rPr lang="en-US" dirty="0" smtClean="0"/>
              <a:t>https://bolt.mph.ufl.edu/6050-6052/module-9/sampling-distribution-of-p-hat/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208</a:t>
            </a:fld>
            <a:endParaRPr lang="en-US"/>
          </a:p>
        </p:txBody>
      </p:sp>
    </p:spTree>
    <p:extLst>
      <p:ext uri="{BB962C8B-B14F-4D97-AF65-F5344CB8AC3E}">
        <p14:creationId xmlns:p14="http://schemas.microsoft.com/office/powerpoint/2010/main" val="370285770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Jan </a:t>
            </a:r>
            <a:r>
              <a:rPr lang="en-US" dirty="0" err="1" smtClean="0"/>
              <a:t>Vanhove</a:t>
            </a:r>
            <a:r>
              <a:rPr lang="en-US" dirty="0" smtClean="0"/>
              <a:t> :: Some illustrations of bootstrapping</a:t>
            </a:r>
          </a:p>
          <a:p>
            <a:r>
              <a:rPr lang="en-US" dirty="0" smtClean="0"/>
              <a:t>https://janhove.github.io/teaching/2016/12/20/bootstrapping </a:t>
            </a:r>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209</a:t>
            </a:fld>
            <a:endParaRPr lang="en-US"/>
          </a:p>
        </p:txBody>
      </p:sp>
    </p:spTree>
    <p:extLst>
      <p:ext uri="{BB962C8B-B14F-4D97-AF65-F5344CB8AC3E}">
        <p14:creationId xmlns:p14="http://schemas.microsoft.com/office/powerpoint/2010/main" val="291499741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Parametric or non-parametric bootstrap</a:t>
            </a:r>
          </a:p>
          <a:p>
            <a:r>
              <a:rPr lang="it-IT" dirty="0" smtClean="0"/>
              <a:t>https://influentialpoints.com/Training/nonparametric-or-parametric_bootstrap.htm</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210</a:t>
            </a:fld>
            <a:endParaRPr lang="en-US"/>
          </a:p>
        </p:txBody>
      </p:sp>
    </p:spTree>
    <p:extLst>
      <p:ext uri="{BB962C8B-B14F-4D97-AF65-F5344CB8AC3E}">
        <p14:creationId xmlns:p14="http://schemas.microsoft.com/office/powerpoint/2010/main" val="3321357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Analytics can very easily find interesting results as we simply examine the sample only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20</a:t>
            </a:fld>
            <a:endParaRPr lang="en-US"/>
          </a:p>
        </p:txBody>
      </p:sp>
    </p:spTree>
    <p:extLst>
      <p:ext uri="{BB962C8B-B14F-4D97-AF65-F5344CB8AC3E}">
        <p14:creationId xmlns:p14="http://schemas.microsoft.com/office/powerpoint/2010/main" val="3534053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Medical oncology doctors </a:t>
            </a:r>
          </a:p>
          <a:p>
            <a:r>
              <a:rPr lang="en-US" dirty="0" smtClean="0"/>
              <a:t>Search</a:t>
            </a:r>
            <a:r>
              <a:rPr lang="en-US" baseline="0" dirty="0" smtClean="0"/>
              <a:t> for a significant p value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21</a:t>
            </a:fld>
            <a:endParaRPr lang="en-US"/>
          </a:p>
        </p:txBody>
      </p:sp>
    </p:spTree>
    <p:extLst>
      <p:ext uri="{BB962C8B-B14F-4D97-AF65-F5344CB8AC3E}">
        <p14:creationId xmlns:p14="http://schemas.microsoft.com/office/powerpoint/2010/main" val="1525364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Prof</a:t>
            </a:r>
            <a:r>
              <a:rPr lang="en-US" baseline="0" dirty="0" smtClean="0"/>
              <a:t> tom </a:t>
            </a:r>
          </a:p>
          <a:p>
            <a:endParaRPr lang="en-US" baseline="0" dirty="0" smtClean="0"/>
          </a:p>
          <a:p>
            <a:r>
              <a:rPr lang="en-US" baseline="0" dirty="0" smtClean="0"/>
              <a:t>The estimate is not the important thing </a:t>
            </a:r>
          </a:p>
          <a:p>
            <a:r>
              <a:rPr lang="en-US" dirty="0" smtClean="0"/>
              <a:t>How confident are u with the estimate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23</a:t>
            </a:fld>
            <a:endParaRPr lang="en-US"/>
          </a:p>
        </p:txBody>
      </p:sp>
    </p:spTree>
    <p:extLst>
      <p:ext uri="{BB962C8B-B14F-4D97-AF65-F5344CB8AC3E}">
        <p14:creationId xmlns:p14="http://schemas.microsoft.com/office/powerpoint/2010/main" val="1754509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Making decisions based on facts (</a:t>
            </a:r>
            <a:r>
              <a:rPr lang="en-US" sz="1200" b="1" i="1" kern="1200" dirty="0" smtClean="0">
                <a:solidFill>
                  <a:schemeClr val="tx1"/>
                </a:solidFill>
                <a:effectLst/>
                <a:latin typeface="+mn-lt"/>
                <a:ea typeface="+mn-ea"/>
                <a:cs typeface="+mn-cs"/>
              </a:rPr>
              <a:t>parameters</a:t>
            </a:r>
            <a:r>
              <a:rPr lang="en-US" sz="1200" b="0" i="0" kern="1200" dirty="0" smtClean="0">
                <a:solidFill>
                  <a:schemeClr val="tx1"/>
                </a:solidFill>
                <a:effectLst/>
                <a:latin typeface="+mn-lt"/>
                <a:ea typeface="+mn-ea"/>
                <a:cs typeface="+mn-cs"/>
              </a:rPr>
              <a:t>) is hard enough as it is, but -curses!- sometimes we don’t even have the facts we need. Instead, what we know (our </a:t>
            </a:r>
            <a:r>
              <a:rPr lang="en-US" sz="1200" b="1" i="1" u="sng" kern="1200" dirty="0" smtClean="0">
                <a:solidFill>
                  <a:schemeClr val="tx1"/>
                </a:solidFill>
                <a:effectLst/>
                <a:latin typeface="+mn-lt"/>
                <a:ea typeface="+mn-ea"/>
                <a:cs typeface="+mn-cs"/>
                <a:hlinkClick r:id="rId3"/>
              </a:rPr>
              <a:t>sample</a:t>
            </a:r>
            <a:r>
              <a:rPr lang="en-US" sz="1200" b="0" i="0" kern="1200" dirty="0" smtClean="0">
                <a:solidFill>
                  <a:schemeClr val="tx1"/>
                </a:solidFill>
                <a:effectLst/>
                <a:latin typeface="+mn-lt"/>
                <a:ea typeface="+mn-ea"/>
                <a:cs typeface="+mn-cs"/>
              </a:rPr>
              <a:t>) is different from what we wish we knew (our </a:t>
            </a:r>
            <a:r>
              <a:rPr lang="en-US" sz="1200" b="1" i="1" u="sng" kern="1200" dirty="0" smtClean="0">
                <a:solidFill>
                  <a:schemeClr val="tx1"/>
                </a:solidFill>
                <a:effectLst/>
                <a:latin typeface="+mn-lt"/>
                <a:ea typeface="+mn-ea"/>
                <a:cs typeface="+mn-cs"/>
                <a:hlinkClick r:id="rId4"/>
              </a:rPr>
              <a:t>population</a:t>
            </a:r>
            <a:r>
              <a:rPr lang="en-US" sz="1200" b="0" i="0" kern="1200" dirty="0" smtClean="0">
                <a:solidFill>
                  <a:schemeClr val="tx1"/>
                </a:solidFill>
                <a:effectLst/>
                <a:latin typeface="+mn-lt"/>
                <a:ea typeface="+mn-ea"/>
                <a:cs typeface="+mn-cs"/>
              </a:rPr>
              <a:t>). That’s what it means to have </a:t>
            </a:r>
            <a:r>
              <a:rPr lang="en-US" sz="1200" b="1" i="1" u="sng" kern="1200" dirty="0" smtClean="0">
                <a:solidFill>
                  <a:schemeClr val="tx1"/>
                </a:solidFill>
                <a:effectLst/>
                <a:latin typeface="+mn-lt"/>
                <a:ea typeface="+mn-ea"/>
                <a:cs typeface="+mn-cs"/>
                <a:hlinkClick r:id="rId5"/>
              </a:rPr>
              <a:t>uncertainty</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24</a:t>
            </a:fld>
            <a:endParaRPr lang="en-US"/>
          </a:p>
        </p:txBody>
      </p:sp>
    </p:spTree>
    <p:extLst>
      <p:ext uri="{BB962C8B-B14F-4D97-AF65-F5344CB8AC3E}">
        <p14:creationId xmlns:p14="http://schemas.microsoft.com/office/powerpoint/2010/main" val="3753923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Supposing it’s an alien</a:t>
            </a:r>
            <a:r>
              <a:rPr lang="en-US" baseline="0" dirty="0" smtClean="0"/>
              <a:t> not anything else</a:t>
            </a:r>
            <a:endParaRPr lang="en-US" dirty="0" smtClean="0"/>
          </a:p>
          <a:p>
            <a:r>
              <a:rPr lang="en-US" dirty="0" smtClean="0"/>
              <a:t>Found an</a:t>
            </a:r>
            <a:r>
              <a:rPr lang="en-US" baseline="0" dirty="0" smtClean="0"/>
              <a:t> alien</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25</a:t>
            </a:fld>
            <a:endParaRPr lang="en-US"/>
          </a:p>
        </p:txBody>
      </p:sp>
    </p:spTree>
    <p:extLst>
      <p:ext uri="{BB962C8B-B14F-4D97-AF65-F5344CB8AC3E}">
        <p14:creationId xmlns:p14="http://schemas.microsoft.com/office/powerpoint/2010/main" val="3823621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26</a:t>
            </a:fld>
            <a:endParaRPr lang="en-US"/>
          </a:p>
        </p:txBody>
      </p:sp>
    </p:spTree>
    <p:extLst>
      <p:ext uri="{BB962C8B-B14F-4D97-AF65-F5344CB8AC3E}">
        <p14:creationId xmlns:p14="http://schemas.microsoft.com/office/powerpoint/2010/main" val="319804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Real-world application of the Central Limit Theorem (CLT) - YouTube</a:t>
            </a:r>
          </a:p>
          <a:p>
            <a:r>
              <a:rPr lang="en-US" dirty="0" smtClean="0"/>
              <a:t>https://www.youtube.com/watch?v=N7wW1dlmMaE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2</a:t>
            </a:fld>
            <a:endParaRPr lang="en-US"/>
          </a:p>
        </p:txBody>
      </p:sp>
    </p:spTree>
    <p:extLst>
      <p:ext uri="{BB962C8B-B14F-4D97-AF65-F5344CB8AC3E}">
        <p14:creationId xmlns:p14="http://schemas.microsoft.com/office/powerpoint/2010/main" val="3102263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Tragedy for learning nothing </a:t>
            </a:r>
          </a:p>
          <a:p>
            <a:endParaRPr lang="en-US" dirty="0" smtClean="0"/>
          </a:p>
          <a:p>
            <a:r>
              <a:rPr lang="en-US" dirty="0" smtClean="0"/>
              <a:t>We were not here to learn. We were here to take actions.</a:t>
            </a:r>
            <a:r>
              <a:rPr lang="en-US" baseline="0" dirty="0" smtClean="0"/>
              <a:t> </a:t>
            </a:r>
          </a:p>
          <a:p>
            <a:endParaRPr lang="en-US" baseline="0" dirty="0" smtClean="0"/>
          </a:p>
          <a:p>
            <a:r>
              <a:rPr lang="en-US" baseline="0" dirty="0" smtClean="0"/>
              <a:t>We have taken a sensible action based on data. We choose the wisely selected default action </a:t>
            </a:r>
          </a:p>
          <a:p>
            <a:endParaRPr lang="en-US" baseline="0" dirty="0" smtClean="0"/>
          </a:p>
        </p:txBody>
      </p:sp>
      <p:sp>
        <p:nvSpPr>
          <p:cNvPr id="4" name="Slide Number Placeholder 3"/>
          <p:cNvSpPr>
            <a:spLocks noGrp="1"/>
          </p:cNvSpPr>
          <p:nvPr>
            <p:ph type="sldNum" sz="quarter" idx="10"/>
          </p:nvPr>
        </p:nvSpPr>
        <p:spPr/>
        <p:txBody>
          <a:bodyPr/>
          <a:lstStyle/>
          <a:p>
            <a:fld id="{E0C217EA-0EB0-449A-8CF2-1371BDD04CFC}" type="slidenum">
              <a:rPr lang="en-US" smtClean="0"/>
              <a:t>28</a:t>
            </a:fld>
            <a:endParaRPr lang="en-US"/>
          </a:p>
        </p:txBody>
      </p:sp>
    </p:spTree>
    <p:extLst>
      <p:ext uri="{BB962C8B-B14F-4D97-AF65-F5344CB8AC3E}">
        <p14:creationId xmlns:p14="http://schemas.microsoft.com/office/powerpoint/2010/main" val="3962271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 the stats from the beginning ? </a:t>
            </a:r>
          </a:p>
          <a:p>
            <a:endParaRPr lang="en-US" dirty="0" smtClean="0"/>
          </a:p>
          <a:p>
            <a:r>
              <a:rPr lang="en-US" dirty="0" smtClean="0"/>
              <a:t>We could have laid down</a:t>
            </a:r>
            <a:r>
              <a:rPr lang="en-US" baseline="0" dirty="0" smtClean="0"/>
              <a:t> and choose the </a:t>
            </a:r>
            <a:r>
              <a:rPr lang="en-US" baseline="0" dirty="0" err="1" smtClean="0"/>
              <a:t>dafault</a:t>
            </a:r>
            <a:r>
              <a:rPr lang="en-US" baseline="0" dirty="0" smtClean="0"/>
              <a:t> button </a:t>
            </a:r>
          </a:p>
          <a:p>
            <a:endParaRPr lang="en-US" dirty="0" smtClean="0"/>
          </a:p>
          <a:p>
            <a:r>
              <a:rPr lang="en-US" dirty="0" smtClean="0"/>
              <a:t>Because u</a:t>
            </a:r>
            <a:r>
              <a:rPr lang="en-US" baseline="0" dirty="0" smtClean="0"/>
              <a:t> have actually worked hard, in a fairly manner, attempting to change </a:t>
            </a:r>
            <a:r>
              <a:rPr lang="en-US" baseline="0" dirty="0" err="1" smtClean="0"/>
              <a:t>ur</a:t>
            </a:r>
            <a:r>
              <a:rPr lang="en-US" baseline="0" dirty="0" smtClean="0"/>
              <a:t> mind if u get enough data. </a:t>
            </a:r>
          </a:p>
          <a:p>
            <a:endParaRPr lang="en-US" baseline="0" dirty="0" smtClean="0"/>
          </a:p>
          <a:p>
            <a:r>
              <a:rPr lang="en-US" baseline="0" dirty="0" smtClean="0"/>
              <a:t>Thus when u choose the default action now, u choose it </a:t>
            </a:r>
            <a:r>
              <a:rPr lang="en-US" baseline="0" dirty="0" err="1" smtClean="0"/>
              <a:t>wenta</a:t>
            </a:r>
            <a:r>
              <a:rPr lang="en-US" baseline="0" dirty="0" smtClean="0"/>
              <a:t> </a:t>
            </a:r>
            <a:r>
              <a:rPr lang="en-US" baseline="0" dirty="0" err="1" smtClean="0"/>
              <a:t>dameerak</a:t>
            </a:r>
            <a:r>
              <a:rPr lang="en-US" baseline="0" dirty="0" smtClean="0"/>
              <a:t> merta7 </a:t>
            </a:r>
          </a:p>
          <a:p>
            <a:endParaRPr lang="en-US" baseline="0" dirty="0" smtClean="0"/>
          </a:p>
          <a:p>
            <a:r>
              <a:rPr lang="en-US" baseline="0" dirty="0" smtClean="0"/>
              <a:t>Ma3 </a:t>
            </a:r>
            <a:r>
              <a:rPr lang="en-US" baseline="0" dirty="0" err="1" smtClean="0"/>
              <a:t>enak</a:t>
            </a:r>
            <a:r>
              <a:rPr lang="en-US" baseline="0" dirty="0" smtClean="0"/>
              <a:t> 3aref </a:t>
            </a:r>
            <a:r>
              <a:rPr lang="en-US" baseline="0" dirty="0" err="1" smtClean="0"/>
              <a:t>en</a:t>
            </a:r>
            <a:r>
              <a:rPr lang="en-US" baseline="0" dirty="0" smtClean="0"/>
              <a:t> </a:t>
            </a:r>
            <a:r>
              <a:rPr lang="en-US" baseline="0" dirty="0" err="1" smtClean="0"/>
              <a:t>mmken</a:t>
            </a:r>
            <a:r>
              <a:rPr lang="en-US" baseline="0" dirty="0" smtClean="0"/>
              <a:t> </a:t>
            </a:r>
            <a:r>
              <a:rPr lang="en-US" baseline="0" dirty="0" err="1" smtClean="0"/>
              <a:t>yekoon</a:t>
            </a:r>
            <a:r>
              <a:rPr lang="en-US" baseline="0" dirty="0" smtClean="0"/>
              <a:t> </a:t>
            </a:r>
            <a:r>
              <a:rPr lang="en-US" baseline="0" dirty="0" err="1" smtClean="0"/>
              <a:t>kararak</a:t>
            </a:r>
            <a:r>
              <a:rPr lang="en-US" baseline="0" dirty="0" smtClean="0"/>
              <a:t> </a:t>
            </a:r>
            <a:r>
              <a:rPr lang="en-US" baseline="0" dirty="0" err="1" smtClean="0"/>
              <a:t>ghalat</a:t>
            </a:r>
            <a:r>
              <a:rPr lang="en-US" baseline="0" dirty="0" smtClean="0"/>
              <a:t> (uncertainty) </a:t>
            </a:r>
            <a:r>
              <a:rPr lang="en-US" baseline="0" dirty="0" err="1" smtClean="0"/>
              <a:t>bs</a:t>
            </a:r>
            <a:r>
              <a:rPr lang="en-US" baseline="0" dirty="0" smtClean="0"/>
              <a:t> this is the best u can do </a:t>
            </a:r>
          </a:p>
          <a:p>
            <a:r>
              <a:rPr lang="en-US" baseline="0" dirty="0" smtClean="0"/>
              <a:t>And that’s why it is always good to increase sample size </a:t>
            </a:r>
          </a:p>
          <a:p>
            <a:r>
              <a:rPr lang="en-US" baseline="0" dirty="0" smtClean="0"/>
              <a:t>To </a:t>
            </a:r>
            <a:r>
              <a:rPr lang="en-US" baseline="0" dirty="0" err="1" smtClean="0"/>
              <a:t>recude</a:t>
            </a:r>
            <a:r>
              <a:rPr lang="en-US" baseline="0" dirty="0" smtClean="0"/>
              <a:t> type 1 and type 2 errors </a:t>
            </a:r>
          </a:p>
          <a:p>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29</a:t>
            </a:fld>
            <a:endParaRPr lang="en-US"/>
          </a:p>
        </p:txBody>
      </p:sp>
    </p:spTree>
    <p:extLst>
      <p:ext uri="{BB962C8B-B14F-4D97-AF65-F5344CB8AC3E}">
        <p14:creationId xmlns:p14="http://schemas.microsoft.com/office/powerpoint/2010/main" val="2808191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the yelling enough to change </a:t>
            </a:r>
            <a:r>
              <a:rPr lang="en-US" dirty="0" err="1" smtClean="0"/>
              <a:t>ur</a:t>
            </a:r>
            <a:r>
              <a:rPr lang="en-US" dirty="0" smtClean="0"/>
              <a:t> mind?</a:t>
            </a:r>
          </a:p>
          <a:p>
            <a:endParaRPr lang="en-US" dirty="0" smtClean="0"/>
          </a:p>
          <a:p>
            <a:r>
              <a:rPr lang="en-US" dirty="0" smtClean="0"/>
              <a:t>The lower</a:t>
            </a:r>
            <a:r>
              <a:rPr lang="en-US" baseline="0" dirty="0" smtClean="0"/>
              <a:t> the p value </a:t>
            </a:r>
          </a:p>
          <a:p>
            <a:r>
              <a:rPr lang="en-US" baseline="0" dirty="0" smtClean="0"/>
              <a:t>The more yelling at me </a:t>
            </a:r>
          </a:p>
          <a:p>
            <a:r>
              <a:rPr lang="en-US" baseline="0" dirty="0" smtClean="0"/>
              <a:t>Leave the default action </a:t>
            </a:r>
          </a:p>
          <a:p>
            <a:endParaRPr lang="en-US" baseline="0" dirty="0" smtClean="0"/>
          </a:p>
          <a:p>
            <a:r>
              <a:rPr lang="en-US" baseline="0" dirty="0" smtClean="0"/>
              <a:t>How to measure yelling?</a:t>
            </a:r>
          </a:p>
          <a:p>
            <a:r>
              <a:rPr lang="en-US" baseline="0" dirty="0" smtClean="0"/>
              <a:t>Compare to a preset significance level </a:t>
            </a:r>
          </a:p>
          <a:p>
            <a:endParaRPr lang="en-US" baseline="0" dirty="0" smtClean="0"/>
          </a:p>
          <a:p>
            <a:r>
              <a:rPr lang="en-US" baseline="0" dirty="0" smtClean="0"/>
              <a:t>This level determines how much risk u tolerate to take </a:t>
            </a:r>
          </a:p>
          <a:p>
            <a:endParaRPr lang="en-US" baseline="0" dirty="0" smtClean="0"/>
          </a:p>
          <a:p>
            <a:pPr rtl="0"/>
            <a:r>
              <a:rPr lang="en-US" baseline="0" dirty="0" smtClean="0"/>
              <a:t>If u set it to zero </a:t>
            </a:r>
          </a:p>
          <a:p>
            <a:pPr rtl="0"/>
            <a:r>
              <a:rPr lang="en-US" baseline="0" dirty="0" smtClean="0"/>
              <a:t>U refuse to leave the default action </a:t>
            </a:r>
          </a:p>
          <a:p>
            <a:pPr rtl="0"/>
            <a:r>
              <a:rPr lang="en-US" baseline="0" dirty="0" smtClean="0"/>
              <a:t>Don’t do statistics </a:t>
            </a:r>
          </a:p>
          <a:p>
            <a:pPr rtl="0"/>
            <a:endParaRPr lang="en-US" baseline="0" dirty="0" smtClean="0"/>
          </a:p>
          <a:p>
            <a:pPr rtl="0"/>
            <a:endParaRPr lang="en-US" dirty="0" smtClean="0"/>
          </a:p>
          <a:p>
            <a:pPr rtl="0"/>
            <a:r>
              <a:rPr lang="en-US" sz="1200" b="0" i="0" kern="1200" dirty="0" smtClean="0">
                <a:solidFill>
                  <a:schemeClr val="tx1"/>
                </a:solidFill>
                <a:effectLst/>
                <a:latin typeface="+mn-lt"/>
                <a:ea typeface="+mn-ea"/>
                <a:cs typeface="+mn-cs"/>
              </a:rPr>
              <a:t>The definition of a p-value is </a:t>
            </a:r>
            <a:r>
              <a:rPr lang="en-US" sz="1200" b="1" i="0" kern="1200" dirty="0" smtClean="0">
                <a:solidFill>
                  <a:schemeClr val="tx1"/>
                </a:solidFill>
                <a:effectLst/>
                <a:latin typeface="+mn-lt"/>
                <a:ea typeface="+mn-ea"/>
                <a:cs typeface="+mn-cs"/>
              </a:rPr>
              <a:t>the probability of observing your statistic (or one more extreme in favor of the alternative) if the null hypothesis is true</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31</a:t>
            </a:fld>
            <a:endParaRPr lang="en-US"/>
          </a:p>
        </p:txBody>
      </p:sp>
    </p:spTree>
    <p:extLst>
      <p:ext uri="{BB962C8B-B14F-4D97-AF65-F5344CB8AC3E}">
        <p14:creationId xmlns:p14="http://schemas.microsoft.com/office/powerpoint/2010/main" val="2672948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32</a:t>
            </a:fld>
            <a:endParaRPr lang="en-US"/>
          </a:p>
        </p:txBody>
      </p:sp>
    </p:spTree>
    <p:extLst>
      <p:ext uri="{BB962C8B-B14F-4D97-AF65-F5344CB8AC3E}">
        <p14:creationId xmlns:p14="http://schemas.microsoft.com/office/powerpoint/2010/main" val="2274734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hours were not enough</a:t>
            </a:r>
          </a:p>
          <a:p>
            <a:endParaRPr lang="en-US" dirty="0" smtClean="0"/>
          </a:p>
          <a:p>
            <a:r>
              <a:rPr lang="en-US" dirty="0" smtClean="0"/>
              <a:t>What</a:t>
            </a:r>
            <a:r>
              <a:rPr lang="en-US" baseline="0" dirty="0" smtClean="0"/>
              <a:t> about 30 sec </a:t>
            </a:r>
          </a:p>
          <a:p>
            <a:endParaRPr lang="en-US" baseline="0" dirty="0" smtClean="0"/>
          </a:p>
          <a:p>
            <a:r>
              <a:rPr lang="en-US" baseline="0" dirty="0" smtClean="0"/>
              <a:t>Easy to stick to default action, but results would be misleading </a:t>
            </a:r>
          </a:p>
          <a:p>
            <a:r>
              <a:rPr lang="en-US" baseline="0" dirty="0" smtClean="0"/>
              <a:t>U didn’t do </a:t>
            </a:r>
            <a:r>
              <a:rPr lang="en-US" baseline="0" dirty="0" err="1" smtClean="0"/>
              <a:t>ur</a:t>
            </a:r>
            <a:r>
              <a:rPr lang="en-US" baseline="0" dirty="0" smtClean="0"/>
              <a:t> </a:t>
            </a:r>
            <a:r>
              <a:rPr lang="en-US" baseline="0" dirty="0" err="1" smtClean="0"/>
              <a:t>hw</a:t>
            </a:r>
            <a:r>
              <a:rPr lang="en-US" baseline="0" dirty="0" smtClean="0"/>
              <a:t> </a:t>
            </a:r>
          </a:p>
          <a:p>
            <a:endParaRPr lang="en-US" baseline="0" dirty="0" smtClean="0"/>
          </a:p>
          <a:p>
            <a:r>
              <a:rPr lang="en-US" baseline="0" dirty="0" smtClean="0"/>
              <a:t>The more u have the more opportunity u have given </a:t>
            </a:r>
            <a:r>
              <a:rPr lang="en-US" baseline="0" dirty="0" err="1" smtClean="0"/>
              <a:t>urself</a:t>
            </a:r>
            <a:r>
              <a:rPr lang="en-US" baseline="0" dirty="0" smtClean="0"/>
              <a:t> to change </a:t>
            </a:r>
            <a:r>
              <a:rPr lang="en-US" baseline="0" dirty="0" err="1" smtClean="0"/>
              <a:t>ur</a:t>
            </a:r>
            <a:r>
              <a:rPr lang="en-US" baseline="0" dirty="0" smtClean="0"/>
              <a:t> mind if that’s the right thing to do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35</a:t>
            </a:fld>
            <a:endParaRPr lang="en-US"/>
          </a:p>
        </p:txBody>
      </p:sp>
    </p:spTree>
    <p:extLst>
      <p:ext uri="{BB962C8B-B14F-4D97-AF65-F5344CB8AC3E}">
        <p14:creationId xmlns:p14="http://schemas.microsoft.com/office/powerpoint/2010/main" val="103566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not spend 1000000 hours</a:t>
            </a:r>
          </a:p>
          <a:p>
            <a:endParaRPr lang="en-US" dirty="0" smtClean="0"/>
          </a:p>
          <a:p>
            <a:r>
              <a:rPr lang="en-US" dirty="0" smtClean="0"/>
              <a:t>Balance</a:t>
            </a:r>
            <a:r>
              <a:rPr lang="en-US" baseline="0" dirty="0" smtClean="0"/>
              <a:t> between money and effort and time and benefit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36</a:t>
            </a:fld>
            <a:endParaRPr lang="en-US"/>
          </a:p>
        </p:txBody>
      </p:sp>
    </p:spTree>
    <p:extLst>
      <p:ext uri="{BB962C8B-B14F-4D97-AF65-F5344CB8AC3E}">
        <p14:creationId xmlns:p14="http://schemas.microsoft.com/office/powerpoint/2010/main" val="1238137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37</a:t>
            </a:fld>
            <a:endParaRPr lang="en-US"/>
          </a:p>
        </p:txBody>
      </p:sp>
    </p:spTree>
    <p:extLst>
      <p:ext uri="{BB962C8B-B14F-4D97-AF65-F5344CB8AC3E}">
        <p14:creationId xmlns:p14="http://schemas.microsoft.com/office/powerpoint/2010/main" val="17595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39</a:t>
            </a:fld>
            <a:endParaRPr lang="en-US"/>
          </a:p>
        </p:txBody>
      </p:sp>
    </p:spTree>
    <p:extLst>
      <p:ext uri="{BB962C8B-B14F-4D97-AF65-F5344CB8AC3E}">
        <p14:creationId xmlns:p14="http://schemas.microsoft.com/office/powerpoint/2010/main" val="560291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40</a:t>
            </a:fld>
            <a:endParaRPr lang="en-US"/>
          </a:p>
        </p:txBody>
      </p:sp>
    </p:spTree>
    <p:extLst>
      <p:ext uri="{BB962C8B-B14F-4D97-AF65-F5344CB8AC3E}">
        <p14:creationId xmlns:p14="http://schemas.microsoft.com/office/powerpoint/2010/main" val="38615095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Suppose we see an alien. Is our null hypothesis ridiculous? No, of course not. How about if we hike for three hours and we see no aliens? Is the null hypothesis of alien life ridiculous? Still no. (If you’re struggling with this, you should really go hiking on planet Earth some time. It’s easy to go three hours without seeing other humans…)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Evidence</a:t>
            </a:r>
            <a:r>
              <a:rPr lang="en-US" sz="1200" b="0" i="0" kern="1200" baseline="0" dirty="0" smtClean="0">
                <a:solidFill>
                  <a:schemeClr val="tx1"/>
                </a:solidFill>
                <a:effectLst/>
                <a:latin typeface="+mn-lt"/>
                <a:ea typeface="+mn-ea"/>
                <a:cs typeface="+mn-cs"/>
              </a:rPr>
              <a:t> never make the null hypothesis ridiculous </a:t>
            </a:r>
          </a:p>
          <a:p>
            <a:endParaRPr lang="en-US" sz="1200" b="0" i="0" kern="1200" baseline="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41</a:t>
            </a:fld>
            <a:endParaRPr lang="en-US"/>
          </a:p>
        </p:txBody>
      </p:sp>
    </p:spTree>
    <p:extLst>
      <p:ext uri="{BB962C8B-B14F-4D97-AF65-F5344CB8AC3E}">
        <p14:creationId xmlns:p14="http://schemas.microsoft.com/office/powerpoint/2010/main" val="1937049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3</a:t>
            </a:fld>
            <a:endParaRPr lang="en-US"/>
          </a:p>
        </p:txBody>
      </p:sp>
    </p:spTree>
    <p:extLst>
      <p:ext uri="{BB962C8B-B14F-4D97-AF65-F5344CB8AC3E}">
        <p14:creationId xmlns:p14="http://schemas.microsoft.com/office/powerpoint/2010/main" val="33968140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 from home </a:t>
            </a:r>
          </a:p>
          <a:p>
            <a:endParaRPr lang="en-US" dirty="0" smtClean="0"/>
          </a:p>
          <a:p>
            <a:r>
              <a:rPr lang="en-US" dirty="0" smtClean="0"/>
              <a:t>Or gather entire population!</a:t>
            </a:r>
            <a:r>
              <a:rPr lang="en-US" baseline="0" dirty="0" smtClean="0"/>
              <a:t>    (that’s not statistics) </a:t>
            </a:r>
          </a:p>
          <a:p>
            <a:endParaRPr lang="en-US" baseline="0" dirty="0" smtClean="0"/>
          </a:p>
        </p:txBody>
      </p:sp>
      <p:sp>
        <p:nvSpPr>
          <p:cNvPr id="4" name="Slide Number Placeholder 3"/>
          <p:cNvSpPr>
            <a:spLocks noGrp="1"/>
          </p:cNvSpPr>
          <p:nvPr>
            <p:ph type="sldNum" sz="quarter" idx="10"/>
          </p:nvPr>
        </p:nvSpPr>
        <p:spPr/>
        <p:txBody>
          <a:bodyPr/>
          <a:lstStyle/>
          <a:p>
            <a:fld id="{E0818A0C-1308-445F-8E31-F55796F56503}" type="slidenum">
              <a:rPr lang="en-US" smtClean="0"/>
              <a:t>42</a:t>
            </a:fld>
            <a:endParaRPr lang="en-US"/>
          </a:p>
        </p:txBody>
      </p:sp>
    </p:spTree>
    <p:extLst>
      <p:ext uri="{BB962C8B-B14F-4D97-AF65-F5344CB8AC3E}">
        <p14:creationId xmlns:p14="http://schemas.microsoft.com/office/powerpoint/2010/main" val="2491808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important idea in statistics | by Cassie </a:t>
            </a:r>
            <a:r>
              <a:rPr lang="en-US" dirty="0" err="1" smtClean="0"/>
              <a:t>Kozyrkov</a:t>
            </a:r>
            <a:r>
              <a:rPr lang="en-US" dirty="0" smtClean="0"/>
              <a:t> | Towards Data Science</a:t>
            </a:r>
          </a:p>
          <a:p>
            <a:r>
              <a:rPr lang="en-US" dirty="0" smtClean="0"/>
              <a:t>https://towardsdatascience.com/the-most-important-idea-in-statistics-8c18d514ad1c </a:t>
            </a:r>
          </a:p>
          <a:p>
            <a:endParaRPr lang="en-US" dirty="0" smtClean="0"/>
          </a:p>
          <a:p>
            <a:r>
              <a:rPr lang="en-US" dirty="0" smtClean="0"/>
              <a:t>Statistical inference in one sentence | by Cassie </a:t>
            </a:r>
            <a:r>
              <a:rPr lang="en-US" dirty="0" err="1" smtClean="0"/>
              <a:t>Kozyrkov</a:t>
            </a:r>
            <a:r>
              <a:rPr lang="en-US" dirty="0" smtClean="0"/>
              <a:t> | HackerNoon.com | Medium</a:t>
            </a:r>
          </a:p>
          <a:p>
            <a:r>
              <a:rPr lang="en-US" dirty="0" smtClean="0"/>
              <a:t>https://medium.com/hackernoon/statistical-inference-in-one-sentence-33a4683a6424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44</a:t>
            </a:fld>
            <a:endParaRPr lang="en-US"/>
          </a:p>
        </p:txBody>
      </p:sp>
    </p:spTree>
    <p:extLst>
      <p:ext uri="{BB962C8B-B14F-4D97-AF65-F5344CB8AC3E}">
        <p14:creationId xmlns:p14="http://schemas.microsoft.com/office/powerpoint/2010/main" val="12480095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how sample size can keep</a:t>
            </a:r>
            <a:r>
              <a:rPr lang="en-US" baseline="0" dirty="0" smtClean="0"/>
              <a:t> type 1 error rate </a:t>
            </a:r>
          </a:p>
          <a:p>
            <a:r>
              <a:rPr lang="en-US" baseline="0" dirty="0" smtClean="0"/>
              <a:t>And in the same time decrease type 2 error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46</a:t>
            </a:fld>
            <a:endParaRPr lang="en-US"/>
          </a:p>
        </p:txBody>
      </p:sp>
    </p:spTree>
    <p:extLst>
      <p:ext uri="{BB962C8B-B14F-4D97-AF65-F5344CB8AC3E}">
        <p14:creationId xmlns:p14="http://schemas.microsoft.com/office/powerpoint/2010/main" val="3282223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What we’re doing here is visualizing the null hypothesis world and figuring out how things work there so we can make a toy model of it. That’s what the </a:t>
            </a:r>
            <a:r>
              <a:rPr lang="en-US" sz="1200" b="0" i="0" u="none" strike="noStrike" kern="1200" dirty="0" smtClean="0">
                <a:solidFill>
                  <a:schemeClr val="tx1"/>
                </a:solidFill>
                <a:effectLst/>
                <a:latin typeface="+mn-lt"/>
                <a:ea typeface="+mn-ea"/>
                <a:cs typeface="+mn-cs"/>
                <a:hlinkClick r:id="rId3"/>
              </a:rPr>
              <a:t>calculations are all about</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50</a:t>
            </a:fld>
            <a:endParaRPr lang="en-US"/>
          </a:p>
        </p:txBody>
      </p:sp>
    </p:spTree>
    <p:extLst>
      <p:ext uri="{BB962C8B-B14F-4D97-AF65-F5344CB8AC3E}">
        <p14:creationId xmlns:p14="http://schemas.microsoft.com/office/powerpoint/2010/main" val="6793291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51</a:t>
            </a:fld>
            <a:endParaRPr lang="en-US"/>
          </a:p>
        </p:txBody>
      </p:sp>
    </p:spTree>
    <p:extLst>
      <p:ext uri="{BB962C8B-B14F-4D97-AF65-F5344CB8AC3E}">
        <p14:creationId xmlns:p14="http://schemas.microsoft.com/office/powerpoint/2010/main" val="416975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52</a:t>
            </a:fld>
            <a:endParaRPr lang="en-US"/>
          </a:p>
        </p:txBody>
      </p:sp>
    </p:spTree>
    <p:extLst>
      <p:ext uri="{BB962C8B-B14F-4D97-AF65-F5344CB8AC3E}">
        <p14:creationId xmlns:p14="http://schemas.microsoft.com/office/powerpoint/2010/main" val="1334747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a reference!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54</a:t>
            </a:fld>
            <a:endParaRPr lang="en-US"/>
          </a:p>
        </p:txBody>
      </p:sp>
    </p:spTree>
    <p:extLst>
      <p:ext uri="{BB962C8B-B14F-4D97-AF65-F5344CB8AC3E}">
        <p14:creationId xmlns:p14="http://schemas.microsoft.com/office/powerpoint/2010/main" val="3605705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Null hypothesis</a:t>
            </a:r>
            <a:r>
              <a:rPr lang="en-US" baseline="0" dirty="0" smtClean="0"/>
              <a:t>: drugs equal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57</a:t>
            </a:fld>
            <a:endParaRPr lang="en-US"/>
          </a:p>
        </p:txBody>
      </p:sp>
    </p:spTree>
    <p:extLst>
      <p:ext uri="{BB962C8B-B14F-4D97-AF65-F5344CB8AC3E}">
        <p14:creationId xmlns:p14="http://schemas.microsoft.com/office/powerpoint/2010/main" val="5581807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it’s extremely important to avoid false</a:t>
            </a:r>
            <a:r>
              <a:rPr lang="en-US" baseline="0" dirty="0" smtClean="0"/>
              <a:t> positive, use a lower threshold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58</a:t>
            </a:fld>
            <a:endParaRPr lang="en-US"/>
          </a:p>
        </p:txBody>
      </p:sp>
    </p:spTree>
    <p:extLst>
      <p:ext uri="{BB962C8B-B14F-4D97-AF65-F5344CB8AC3E}">
        <p14:creationId xmlns:p14="http://schemas.microsoft.com/office/powerpoint/2010/main" val="10770534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gave</a:t>
            </a:r>
            <a:r>
              <a:rPr lang="en-US" baseline="0" dirty="0" smtClean="0"/>
              <a:t> each drug to a single person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60</a:t>
            </a:fld>
            <a:endParaRPr lang="en-US"/>
          </a:p>
        </p:txBody>
      </p:sp>
    </p:spTree>
    <p:extLst>
      <p:ext uri="{BB962C8B-B14F-4D97-AF65-F5344CB8AC3E}">
        <p14:creationId xmlns:p14="http://schemas.microsoft.com/office/powerpoint/2010/main" val="2995065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Pupulation</a:t>
            </a:r>
            <a:r>
              <a:rPr lang="en-US" dirty="0" smtClean="0"/>
              <a:t> sample</a:t>
            </a:r>
            <a:r>
              <a:rPr lang="en-US" baseline="0" dirty="0" smtClean="0"/>
              <a:t> statistic parameter </a:t>
            </a:r>
          </a:p>
          <a:p>
            <a:r>
              <a:rPr lang="en-US" baseline="0" dirty="0" smtClean="0"/>
              <a:t>Sampling distribution (in details with simulation )    I should use shiny and demystifying </a:t>
            </a:r>
          </a:p>
          <a:p>
            <a:r>
              <a:rPr lang="en-US" baseline="0" dirty="0" smtClean="0"/>
              <a:t>Law of large numbers </a:t>
            </a:r>
          </a:p>
          <a:p>
            <a:r>
              <a:rPr lang="en-US" baseline="0" dirty="0" smtClean="0"/>
              <a:t>CLT </a:t>
            </a:r>
            <a:endParaRPr lang="ar-EG" baseline="0" dirty="0" smtClean="0"/>
          </a:p>
          <a:p>
            <a:r>
              <a:rPr lang="en-US" baseline="0" dirty="0" err="1" smtClean="0"/>
              <a:t>Bootstraping</a:t>
            </a:r>
            <a:r>
              <a:rPr lang="en-US" baseline="0" dirty="0" smtClean="0"/>
              <a:t> </a:t>
            </a:r>
          </a:p>
          <a:p>
            <a:r>
              <a:rPr lang="en-US" baseline="0" dirty="0" smtClean="0"/>
              <a:t>Statistical vs practical significance </a:t>
            </a:r>
          </a:p>
          <a:p>
            <a:r>
              <a:rPr lang="en-US" baseline="0" dirty="0" smtClean="0"/>
              <a:t>Hypothesis testing </a:t>
            </a:r>
          </a:p>
          <a:p>
            <a:r>
              <a:rPr lang="en-US" baseline="0" dirty="0" smtClean="0"/>
              <a:t>Types of Errors </a:t>
            </a:r>
          </a:p>
          <a:p>
            <a:r>
              <a:rPr lang="en-US" baseline="0" dirty="0" smtClean="0"/>
              <a:t>P value </a:t>
            </a:r>
            <a:endParaRPr lang="ar-EG" baseline="0" dirty="0" smtClean="0"/>
          </a:p>
          <a:p>
            <a:r>
              <a:rPr lang="en-US" dirty="0" smtClean="0"/>
              <a:t>Sample size detrimental effect on hypothesis testing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4</a:t>
            </a:fld>
            <a:endParaRPr lang="en-US"/>
          </a:p>
        </p:txBody>
      </p:sp>
    </p:spTree>
    <p:extLst>
      <p:ext uri="{BB962C8B-B14F-4D97-AF65-F5344CB8AC3E}">
        <p14:creationId xmlns:p14="http://schemas.microsoft.com/office/powerpoint/2010/main" val="3841468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Drug B may have failed due to </a:t>
            </a:r>
          </a:p>
          <a:p>
            <a:r>
              <a:rPr lang="en-US" dirty="0" smtClean="0"/>
              <a:t>1- medication interaction </a:t>
            </a:r>
          </a:p>
          <a:p>
            <a:r>
              <a:rPr lang="en-US" dirty="0" smtClean="0"/>
              <a:t>2- missed</a:t>
            </a:r>
            <a:r>
              <a:rPr lang="en-US" baseline="0" dirty="0" smtClean="0"/>
              <a:t> a dose </a:t>
            </a:r>
          </a:p>
          <a:p>
            <a:r>
              <a:rPr lang="en-US" baseline="0" dirty="0" smtClean="0"/>
              <a:t>3- allergy </a:t>
            </a:r>
          </a:p>
          <a:p>
            <a:endParaRPr lang="en-US" baseline="0" dirty="0" smtClean="0"/>
          </a:p>
          <a:p>
            <a:r>
              <a:rPr lang="en-US" baseline="0" dirty="0" smtClean="0"/>
              <a:t>Drug A may have succeeded due to placebo effect </a:t>
            </a:r>
          </a:p>
          <a:p>
            <a:endParaRPr lang="en-US" baseline="0" dirty="0" smtClean="0"/>
          </a:p>
        </p:txBody>
      </p:sp>
      <p:sp>
        <p:nvSpPr>
          <p:cNvPr id="4" name="Slide Number Placeholder 3"/>
          <p:cNvSpPr>
            <a:spLocks noGrp="1"/>
          </p:cNvSpPr>
          <p:nvPr>
            <p:ph type="sldNum" sz="quarter" idx="10"/>
          </p:nvPr>
        </p:nvSpPr>
        <p:spPr/>
        <p:txBody>
          <a:bodyPr/>
          <a:lstStyle/>
          <a:p>
            <a:fld id="{E0818A0C-1308-445F-8E31-F55796F56503}" type="slidenum">
              <a:rPr lang="en-US" smtClean="0"/>
              <a:t>61</a:t>
            </a:fld>
            <a:endParaRPr lang="en-US"/>
          </a:p>
        </p:txBody>
      </p:sp>
    </p:spTree>
    <p:extLst>
      <p:ext uri="{BB962C8B-B14F-4D97-AF65-F5344CB8AC3E}">
        <p14:creationId xmlns:p14="http://schemas.microsoft.com/office/powerpoint/2010/main" val="4195811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Drug B may have failed due to </a:t>
            </a:r>
          </a:p>
          <a:p>
            <a:r>
              <a:rPr lang="en-US" dirty="0" smtClean="0"/>
              <a:t>1- medication interaction </a:t>
            </a:r>
          </a:p>
          <a:p>
            <a:r>
              <a:rPr lang="en-US" dirty="0" smtClean="0"/>
              <a:t>2- missed</a:t>
            </a:r>
            <a:r>
              <a:rPr lang="en-US" baseline="0" dirty="0" smtClean="0"/>
              <a:t> a dose </a:t>
            </a:r>
          </a:p>
          <a:p>
            <a:r>
              <a:rPr lang="en-US" baseline="0" dirty="0" smtClean="0"/>
              <a:t>3- allergy </a:t>
            </a:r>
          </a:p>
          <a:p>
            <a:endParaRPr lang="en-US" baseline="0" dirty="0" smtClean="0"/>
          </a:p>
          <a:p>
            <a:r>
              <a:rPr lang="en-US" baseline="0" dirty="0" smtClean="0"/>
              <a:t>Drug A may have succeeded due to placebo effect </a:t>
            </a:r>
            <a:endParaRPr lang="ar-EG" baseline="0" dirty="0" smtClean="0"/>
          </a:p>
          <a:p>
            <a:endParaRPr lang="ar-EG" baseline="0" dirty="0" smtClean="0"/>
          </a:p>
          <a:p>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E0818A0C-1308-445F-8E31-F55796F56503}" type="slidenum">
              <a:rPr lang="en-US" smtClean="0"/>
              <a:t>62</a:t>
            </a:fld>
            <a:endParaRPr lang="en-US"/>
          </a:p>
        </p:txBody>
      </p:sp>
    </p:spTree>
    <p:extLst>
      <p:ext uri="{BB962C8B-B14F-4D97-AF65-F5344CB8AC3E}">
        <p14:creationId xmlns:p14="http://schemas.microsoft.com/office/powerpoint/2010/main" val="39637702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the first patient in drug B was cured because of placebo</a:t>
            </a:r>
            <a:r>
              <a:rPr lang="en-US" baseline="0" dirty="0" smtClean="0"/>
              <a:t> </a:t>
            </a:r>
          </a:p>
          <a:p>
            <a:r>
              <a:rPr lang="en-US" baseline="0" dirty="0" smtClean="0"/>
              <a:t>Or the one who failed, because of storage conditions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63</a:t>
            </a:fld>
            <a:endParaRPr lang="en-US"/>
          </a:p>
        </p:txBody>
      </p:sp>
    </p:spTree>
    <p:extLst>
      <p:ext uri="{BB962C8B-B14F-4D97-AF65-F5344CB8AC3E}">
        <p14:creationId xmlns:p14="http://schemas.microsoft.com/office/powerpoint/2010/main" val="38119799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feels</a:t>
            </a:r>
            <a:r>
              <a:rPr lang="en-US" baseline="0" dirty="0" smtClean="0"/>
              <a:t> ridiculous ?</a:t>
            </a:r>
          </a:p>
          <a:p>
            <a:endParaRPr lang="en-US" baseline="0" dirty="0" smtClean="0"/>
          </a:p>
          <a:p>
            <a:r>
              <a:rPr lang="en-US" baseline="0" dirty="0" smtClean="0"/>
              <a:t>Yes </a:t>
            </a:r>
          </a:p>
          <a:p>
            <a:endParaRPr lang="en-US" baseline="0" dirty="0" smtClean="0"/>
          </a:p>
          <a:p>
            <a:r>
              <a:rPr lang="en-US" baseline="0" dirty="0" smtClean="0"/>
              <a:t>So it is probably not random chance</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64</a:t>
            </a:fld>
            <a:endParaRPr lang="en-US"/>
          </a:p>
        </p:txBody>
      </p:sp>
    </p:spTree>
    <p:extLst>
      <p:ext uri="{BB962C8B-B14F-4D97-AF65-F5344CB8AC3E}">
        <p14:creationId xmlns:p14="http://schemas.microsoft.com/office/powerpoint/2010/main" val="18625439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Maybe some with drug A has been cured, just by placebo (psychology) </a:t>
            </a:r>
          </a:p>
          <a:p>
            <a:endParaRPr lang="en-US" baseline="0" dirty="0" smtClean="0"/>
          </a:p>
          <a:p>
            <a:r>
              <a:rPr lang="en-US" baseline="0" dirty="0" smtClean="0"/>
              <a:t>Maybe some with drug B were not cured because they missed doses </a:t>
            </a:r>
          </a:p>
          <a:p>
            <a:endParaRPr lang="en-US" baseline="0" dirty="0" smtClean="0"/>
          </a:p>
          <a:p>
            <a:r>
              <a:rPr lang="en-US" baseline="0" dirty="0" smtClean="0"/>
              <a:t>But with all these numbers, probability that chance has played a major role is minimal </a:t>
            </a:r>
          </a:p>
        </p:txBody>
      </p:sp>
      <p:sp>
        <p:nvSpPr>
          <p:cNvPr id="4" name="Slide Number Placeholder 3"/>
          <p:cNvSpPr>
            <a:spLocks noGrp="1"/>
          </p:cNvSpPr>
          <p:nvPr>
            <p:ph type="sldNum" sz="quarter" idx="10"/>
          </p:nvPr>
        </p:nvSpPr>
        <p:spPr/>
        <p:txBody>
          <a:bodyPr/>
          <a:lstStyle/>
          <a:p>
            <a:fld id="{E0818A0C-1308-445F-8E31-F55796F56503}" type="slidenum">
              <a:rPr lang="en-US" smtClean="0"/>
              <a:t>65</a:t>
            </a:fld>
            <a:endParaRPr lang="en-US"/>
          </a:p>
        </p:txBody>
      </p:sp>
    </p:spTree>
    <p:extLst>
      <p:ext uri="{BB962C8B-B14F-4D97-AF65-F5344CB8AC3E}">
        <p14:creationId xmlns:p14="http://schemas.microsoft.com/office/powerpoint/2010/main" val="31727441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66</a:t>
            </a:fld>
            <a:endParaRPr lang="en-US"/>
          </a:p>
        </p:txBody>
      </p:sp>
    </p:spTree>
    <p:extLst>
      <p:ext uri="{BB962C8B-B14F-4D97-AF65-F5344CB8AC3E}">
        <p14:creationId xmlns:p14="http://schemas.microsoft.com/office/powerpoint/2010/main" val="21368975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small p value should</a:t>
            </a:r>
            <a:r>
              <a:rPr lang="en-US" baseline="0" dirty="0" smtClean="0"/>
              <a:t> be to confident that A is diff than B? </a:t>
            </a:r>
          </a:p>
          <a:p>
            <a:endParaRPr lang="en-US" baseline="0" dirty="0" smtClean="0"/>
          </a:p>
        </p:txBody>
      </p:sp>
      <p:sp>
        <p:nvSpPr>
          <p:cNvPr id="4" name="Slide Number Placeholder 3"/>
          <p:cNvSpPr>
            <a:spLocks noGrp="1"/>
          </p:cNvSpPr>
          <p:nvPr>
            <p:ph type="sldNum" sz="quarter" idx="10"/>
          </p:nvPr>
        </p:nvSpPr>
        <p:spPr/>
        <p:txBody>
          <a:bodyPr/>
          <a:lstStyle/>
          <a:p>
            <a:fld id="{E0818A0C-1308-445F-8E31-F55796F56503}" type="slidenum">
              <a:rPr lang="en-US" smtClean="0"/>
              <a:t>68</a:t>
            </a:fld>
            <a:endParaRPr lang="en-US"/>
          </a:p>
        </p:txBody>
      </p:sp>
    </p:spTree>
    <p:extLst>
      <p:ext uri="{BB962C8B-B14F-4D97-AF65-F5344CB8AC3E}">
        <p14:creationId xmlns:p14="http://schemas.microsoft.com/office/powerpoint/2010/main" val="575487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Differences</a:t>
            </a:r>
            <a:r>
              <a:rPr lang="en-US" baseline="0" dirty="0" smtClean="0"/>
              <a:t> are solely due to random chance </a:t>
            </a:r>
          </a:p>
          <a:p>
            <a:endParaRPr lang="en-US" baseline="0" dirty="0" smtClean="0"/>
          </a:p>
          <a:p>
            <a:r>
              <a:rPr lang="en-US" baseline="0" dirty="0" smtClean="0"/>
              <a:t>Either placebo in the cured or allergy in the not cured </a:t>
            </a:r>
          </a:p>
          <a:p>
            <a:endParaRPr lang="en-US" dirty="0" smtClean="0"/>
          </a:p>
        </p:txBody>
      </p:sp>
      <p:sp>
        <p:nvSpPr>
          <p:cNvPr id="4" name="Slide Number Placeholder 3"/>
          <p:cNvSpPr>
            <a:spLocks noGrp="1"/>
          </p:cNvSpPr>
          <p:nvPr>
            <p:ph type="sldNum" sz="quarter" idx="10"/>
          </p:nvPr>
        </p:nvSpPr>
        <p:spPr/>
        <p:txBody>
          <a:bodyPr/>
          <a:lstStyle/>
          <a:p>
            <a:fld id="{E0818A0C-1308-445F-8E31-F55796F56503}" type="slidenum">
              <a:rPr lang="en-US" smtClean="0"/>
              <a:t>70</a:t>
            </a:fld>
            <a:endParaRPr lang="en-US"/>
          </a:p>
        </p:txBody>
      </p:sp>
    </p:spTree>
    <p:extLst>
      <p:ext uri="{BB962C8B-B14F-4D97-AF65-F5344CB8AC3E}">
        <p14:creationId xmlns:p14="http://schemas.microsoft.com/office/powerpoint/2010/main" val="6039729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a:t>
            </a:r>
            <a:r>
              <a:rPr lang="en-US" baseline="0" dirty="0" smtClean="0"/>
              <a:t> by chance, something like this would happen </a:t>
            </a:r>
          </a:p>
          <a:p>
            <a:endParaRPr lang="en-US" baseline="0" dirty="0" smtClean="0"/>
          </a:p>
          <a:p>
            <a:r>
              <a:rPr lang="en-US" baseline="0" dirty="0" smtClean="0"/>
              <a:t>Getting a p value below the threshold when there is no difference is called false positive </a:t>
            </a:r>
          </a:p>
        </p:txBody>
      </p:sp>
      <p:sp>
        <p:nvSpPr>
          <p:cNvPr id="4" name="Slide Number Placeholder 3"/>
          <p:cNvSpPr>
            <a:spLocks noGrp="1"/>
          </p:cNvSpPr>
          <p:nvPr>
            <p:ph type="sldNum" sz="quarter" idx="10"/>
          </p:nvPr>
        </p:nvSpPr>
        <p:spPr/>
        <p:txBody>
          <a:bodyPr/>
          <a:lstStyle/>
          <a:p>
            <a:fld id="{E0818A0C-1308-445F-8E31-F55796F56503}" type="slidenum">
              <a:rPr lang="en-US" smtClean="0"/>
              <a:t>72</a:t>
            </a:fld>
            <a:endParaRPr lang="en-US"/>
          </a:p>
        </p:txBody>
      </p:sp>
    </p:spTree>
    <p:extLst>
      <p:ext uri="{BB962C8B-B14F-4D97-AF65-F5344CB8AC3E}">
        <p14:creationId xmlns:p14="http://schemas.microsoft.com/office/powerpoint/2010/main" val="14673067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74</a:t>
            </a:fld>
            <a:endParaRPr lang="en-US"/>
          </a:p>
        </p:txBody>
      </p:sp>
    </p:spTree>
    <p:extLst>
      <p:ext uri="{BB962C8B-B14F-4D97-AF65-F5344CB8AC3E}">
        <p14:creationId xmlns:p14="http://schemas.microsoft.com/office/powerpoint/2010/main" val="2814144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a:t>
            </a:r>
            <a:r>
              <a:rPr lang="en-US" baseline="0" dirty="0" smtClean="0"/>
              <a:t> </a:t>
            </a:r>
          </a:p>
          <a:p>
            <a:r>
              <a:rPr lang="en-US" baseline="0" dirty="0" smtClean="0"/>
              <a:t>Aim</a:t>
            </a:r>
          </a:p>
          <a:p>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8</a:t>
            </a:fld>
            <a:endParaRPr lang="en-US"/>
          </a:p>
        </p:txBody>
      </p:sp>
    </p:spTree>
    <p:extLst>
      <p:ext uri="{BB962C8B-B14F-4D97-AF65-F5344CB8AC3E}">
        <p14:creationId xmlns:p14="http://schemas.microsoft.com/office/powerpoint/2010/main" val="8738294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it’s extremely important to avoid false</a:t>
            </a:r>
            <a:r>
              <a:rPr lang="en-US" baseline="0" dirty="0" smtClean="0"/>
              <a:t> positive, use a lower threshold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75</a:t>
            </a:fld>
            <a:endParaRPr lang="en-US"/>
          </a:p>
        </p:txBody>
      </p:sp>
    </p:spTree>
    <p:extLst>
      <p:ext uri="{BB962C8B-B14F-4D97-AF65-F5344CB8AC3E}">
        <p14:creationId xmlns:p14="http://schemas.microsoft.com/office/powerpoint/2010/main" val="22576440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Drugs are not different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77</a:t>
            </a:fld>
            <a:endParaRPr lang="en-US"/>
          </a:p>
        </p:txBody>
      </p:sp>
    </p:spTree>
    <p:extLst>
      <p:ext uri="{BB962C8B-B14F-4D97-AF65-F5344CB8AC3E}">
        <p14:creationId xmlns:p14="http://schemas.microsoft.com/office/powerpoint/2010/main" val="39763894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79</a:t>
            </a:fld>
            <a:endParaRPr lang="en-US"/>
          </a:p>
        </p:txBody>
      </p:sp>
    </p:spTree>
    <p:extLst>
      <p:ext uri="{BB962C8B-B14F-4D97-AF65-F5344CB8AC3E}">
        <p14:creationId xmlns:p14="http://schemas.microsoft.com/office/powerpoint/2010/main" val="41906328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80</a:t>
            </a:fld>
            <a:endParaRPr lang="en-US"/>
          </a:p>
        </p:txBody>
      </p:sp>
    </p:spTree>
    <p:extLst>
      <p:ext uri="{BB962C8B-B14F-4D97-AF65-F5344CB8AC3E}">
        <p14:creationId xmlns:p14="http://schemas.microsoft.com/office/powerpoint/2010/main" val="28129182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81</a:t>
            </a:fld>
            <a:endParaRPr lang="en-US"/>
          </a:p>
        </p:txBody>
      </p:sp>
    </p:spTree>
    <p:extLst>
      <p:ext uri="{BB962C8B-B14F-4D97-AF65-F5344CB8AC3E}">
        <p14:creationId xmlns:p14="http://schemas.microsoft.com/office/powerpoint/2010/main" val="8355879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p-values: What they are and how to interpret them - YouTube</a:t>
            </a:r>
          </a:p>
          <a:p>
            <a:r>
              <a:rPr lang="en-US" dirty="0" smtClean="0"/>
              <a:t>https://www.youtube.com/watch?v=vemZtEM63GY</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82</a:t>
            </a:fld>
            <a:endParaRPr lang="en-US"/>
          </a:p>
        </p:txBody>
      </p:sp>
    </p:spTree>
    <p:extLst>
      <p:ext uri="{BB962C8B-B14F-4D97-AF65-F5344CB8AC3E}">
        <p14:creationId xmlns:p14="http://schemas.microsoft.com/office/powerpoint/2010/main" val="18997003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 told </a:t>
            </a:r>
            <a:r>
              <a:rPr lang="en-US" dirty="0" err="1" smtClean="0"/>
              <a:t>ur</a:t>
            </a:r>
            <a:r>
              <a:rPr lang="en-US" dirty="0" smtClean="0"/>
              <a:t> wife,</a:t>
            </a:r>
            <a:r>
              <a:rPr lang="en-US" baseline="0" dirty="0" smtClean="0"/>
              <a:t> that’s the rarest flower </a:t>
            </a:r>
          </a:p>
          <a:p>
            <a:r>
              <a:rPr lang="en-US" baseline="0" dirty="0" smtClean="0"/>
              <a:t>She will be surprised </a:t>
            </a:r>
          </a:p>
          <a:p>
            <a:r>
              <a:rPr lang="en-US" baseline="0" dirty="0" smtClean="0"/>
              <a:t>She may give u her </a:t>
            </a:r>
            <a:r>
              <a:rPr lang="en-US" baseline="0" dirty="0" err="1" smtClean="0"/>
              <a:t>jewelery</a:t>
            </a:r>
            <a:r>
              <a:rPr lang="en-US" baseline="0" dirty="0" smtClean="0"/>
              <a:t> (</a:t>
            </a:r>
            <a:r>
              <a:rPr lang="en-US" baseline="0" dirty="0" err="1" smtClean="0"/>
              <a:t>shabka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86</a:t>
            </a:fld>
            <a:endParaRPr lang="en-US"/>
          </a:p>
        </p:txBody>
      </p:sp>
    </p:spTree>
    <p:extLst>
      <p:ext uri="{BB962C8B-B14F-4D97-AF65-F5344CB8AC3E}">
        <p14:creationId xmlns:p14="http://schemas.microsoft.com/office/powerpoint/2010/main" val="6897187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She won’t be that surprised. Even if the flowers are different. The event is not rate anymore </a:t>
            </a:r>
          </a:p>
        </p:txBody>
      </p:sp>
      <p:sp>
        <p:nvSpPr>
          <p:cNvPr id="4" name="Slide Number Placeholder 3"/>
          <p:cNvSpPr>
            <a:spLocks noGrp="1"/>
          </p:cNvSpPr>
          <p:nvPr>
            <p:ph type="sldNum" sz="quarter" idx="10"/>
          </p:nvPr>
        </p:nvSpPr>
        <p:spPr/>
        <p:txBody>
          <a:bodyPr/>
          <a:lstStyle/>
          <a:p>
            <a:fld id="{E0818A0C-1308-445F-8E31-F55796F56503}" type="slidenum">
              <a:rPr lang="en-US" smtClean="0"/>
              <a:t>87</a:t>
            </a:fld>
            <a:endParaRPr lang="en-US"/>
          </a:p>
        </p:txBody>
      </p:sp>
    </p:spTree>
    <p:extLst>
      <p:ext uri="{BB962C8B-B14F-4D97-AF65-F5344CB8AC3E}">
        <p14:creationId xmlns:p14="http://schemas.microsoft.com/office/powerpoint/2010/main" val="10336912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she</a:t>
            </a:r>
            <a:r>
              <a:rPr lang="en-US" baseline="0" dirty="0" smtClean="0"/>
              <a:t> won’t be surprised</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88</a:t>
            </a:fld>
            <a:endParaRPr lang="en-US"/>
          </a:p>
        </p:txBody>
      </p:sp>
    </p:spTree>
    <p:extLst>
      <p:ext uri="{BB962C8B-B14F-4D97-AF65-F5344CB8AC3E}">
        <p14:creationId xmlns:p14="http://schemas.microsoft.com/office/powerpoint/2010/main" val="5050833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2.5%</a:t>
            </a:r>
            <a:r>
              <a:rPr lang="en-US" baseline="0" dirty="0" smtClean="0"/>
              <a:t> at each side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91</a:t>
            </a:fld>
            <a:endParaRPr lang="en-US"/>
          </a:p>
        </p:txBody>
      </p:sp>
    </p:spTree>
    <p:extLst>
      <p:ext uri="{BB962C8B-B14F-4D97-AF65-F5344CB8AC3E}">
        <p14:creationId xmlns:p14="http://schemas.microsoft.com/office/powerpoint/2010/main" val="1687876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Predict or classify</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9</a:t>
            </a:fld>
            <a:endParaRPr lang="en-US"/>
          </a:p>
        </p:txBody>
      </p:sp>
    </p:spTree>
    <p:extLst>
      <p:ext uri="{BB962C8B-B14F-4D97-AF65-F5344CB8AC3E}">
        <p14:creationId xmlns:p14="http://schemas.microsoft.com/office/powerpoint/2010/main" val="37880868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a person height to be 142cm</a:t>
            </a:r>
            <a:r>
              <a:rPr lang="en-US" baseline="0" dirty="0" smtClean="0"/>
              <a:t> </a:t>
            </a:r>
          </a:p>
          <a:p>
            <a:endParaRPr lang="en-US" baseline="0" dirty="0" smtClean="0"/>
          </a:p>
          <a:p>
            <a:r>
              <a:rPr lang="en-US" baseline="0" dirty="0" smtClean="0"/>
              <a:t>Does it belong to this distribution that has a mean of 155.7?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92</a:t>
            </a:fld>
            <a:endParaRPr lang="en-US"/>
          </a:p>
        </p:txBody>
      </p:sp>
    </p:spTree>
    <p:extLst>
      <p:ext uri="{BB962C8B-B14F-4D97-AF65-F5344CB8AC3E}">
        <p14:creationId xmlns:p14="http://schemas.microsoft.com/office/powerpoint/2010/main" val="4830619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95</a:t>
            </a:fld>
            <a:endParaRPr lang="en-US"/>
          </a:p>
        </p:txBody>
      </p:sp>
    </p:spTree>
    <p:extLst>
      <p:ext uri="{BB962C8B-B14F-4D97-AF65-F5344CB8AC3E}">
        <p14:creationId xmlns:p14="http://schemas.microsoft.com/office/powerpoint/2010/main" val="40965433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96</a:t>
            </a:fld>
            <a:endParaRPr lang="en-US"/>
          </a:p>
        </p:txBody>
      </p:sp>
    </p:spTree>
    <p:extLst>
      <p:ext uri="{BB962C8B-B14F-4D97-AF65-F5344CB8AC3E}">
        <p14:creationId xmlns:p14="http://schemas.microsoft.com/office/powerpoint/2010/main" val="7190690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to test if </a:t>
            </a:r>
            <a:r>
              <a:rPr lang="en-US" dirty="0" err="1" smtClean="0"/>
              <a:t>superdrug</a:t>
            </a:r>
            <a:r>
              <a:rPr lang="en-US" dirty="0" smtClean="0"/>
              <a:t> help people recover in a short time </a:t>
            </a:r>
          </a:p>
          <a:p>
            <a:endParaRPr lang="en-US" dirty="0" smtClean="0"/>
          </a:p>
          <a:p>
            <a:r>
              <a:rPr lang="en-US" dirty="0" smtClean="0"/>
              <a:t>We gave</a:t>
            </a:r>
            <a:r>
              <a:rPr lang="en-US" baseline="0" dirty="0" smtClean="0"/>
              <a:t> the drug to a bunch of people and the results are the red line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104</a:t>
            </a:fld>
            <a:endParaRPr lang="en-US"/>
          </a:p>
        </p:txBody>
      </p:sp>
    </p:spTree>
    <p:extLst>
      <p:ext uri="{BB962C8B-B14F-4D97-AF65-F5344CB8AC3E}">
        <p14:creationId xmlns:p14="http://schemas.microsoft.com/office/powerpoint/2010/main" val="7964253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105</a:t>
            </a:fld>
            <a:endParaRPr lang="en-US"/>
          </a:p>
        </p:txBody>
      </p:sp>
    </p:spTree>
    <p:extLst>
      <p:ext uri="{BB962C8B-B14F-4D97-AF65-F5344CB8AC3E}">
        <p14:creationId xmlns:p14="http://schemas.microsoft.com/office/powerpoint/2010/main" val="4747594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calculate p-values - YouTube</a:t>
            </a:r>
          </a:p>
          <a:p>
            <a:r>
              <a:rPr lang="en-US" dirty="0" smtClean="0"/>
              <a:t>https://www.youtube.com/watch?v=JQc3yx0-Q9E</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108</a:t>
            </a:fld>
            <a:endParaRPr lang="en-US"/>
          </a:p>
        </p:txBody>
      </p:sp>
    </p:spTree>
    <p:extLst>
      <p:ext uri="{BB962C8B-B14F-4D97-AF65-F5344CB8AC3E}">
        <p14:creationId xmlns:p14="http://schemas.microsoft.com/office/powerpoint/2010/main" val="39563975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Imp conclusion </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Simulate the values of your statistic that are possible from the null.</a:t>
            </a:r>
          </a:p>
          <a:p>
            <a:pPr fontAlgn="base"/>
            <a:r>
              <a:rPr lang="en-US" sz="1200" b="0" i="0" kern="1200" dirty="0" smtClean="0">
                <a:solidFill>
                  <a:schemeClr val="tx1"/>
                </a:solidFill>
                <a:effectLst/>
                <a:latin typeface="+mn-lt"/>
                <a:ea typeface="+mn-ea"/>
                <a:cs typeface="+mn-cs"/>
              </a:rPr>
              <a:t>Calculate the value of the statistic you actually obtained in your data.</a:t>
            </a:r>
          </a:p>
          <a:p>
            <a:pPr fontAlgn="base"/>
            <a:r>
              <a:rPr lang="en-US" sz="1200" b="0" i="0" kern="1200" dirty="0" smtClean="0">
                <a:solidFill>
                  <a:schemeClr val="tx1"/>
                </a:solidFill>
                <a:effectLst/>
                <a:latin typeface="+mn-lt"/>
                <a:ea typeface="+mn-ea"/>
                <a:cs typeface="+mn-cs"/>
              </a:rPr>
              <a:t>Compare your statistic to the values from the null.</a:t>
            </a:r>
          </a:p>
          <a:p>
            <a:pPr fontAlgn="base"/>
            <a:r>
              <a:rPr lang="en-US" sz="1200" b="0" i="0" kern="1200" dirty="0" smtClean="0">
                <a:solidFill>
                  <a:schemeClr val="tx1"/>
                </a:solidFill>
                <a:effectLst/>
                <a:latin typeface="+mn-lt"/>
                <a:ea typeface="+mn-ea"/>
                <a:cs typeface="+mn-cs"/>
              </a:rPr>
              <a:t>Calculate the proportion of null values that are considered </a:t>
            </a:r>
            <a:r>
              <a:rPr lang="en-US" sz="1200" b="1" i="0" kern="1200" dirty="0" smtClean="0">
                <a:solidFill>
                  <a:schemeClr val="tx1"/>
                </a:solidFill>
                <a:effectLst/>
                <a:latin typeface="+mn-lt"/>
                <a:ea typeface="+mn-ea"/>
                <a:cs typeface="+mn-cs"/>
              </a:rPr>
              <a:t>extreme</a:t>
            </a:r>
            <a:r>
              <a:rPr lang="en-US" sz="1200" b="0" i="0" kern="1200" dirty="0" smtClean="0">
                <a:solidFill>
                  <a:schemeClr val="tx1"/>
                </a:solidFill>
                <a:effectLst/>
                <a:latin typeface="+mn-lt"/>
                <a:ea typeface="+mn-ea"/>
                <a:cs typeface="+mn-cs"/>
              </a:rPr>
              <a:t> based on your alternative.</a:t>
            </a:r>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109</a:t>
            </a:fld>
            <a:endParaRPr lang="en-US"/>
          </a:p>
        </p:txBody>
      </p:sp>
    </p:spTree>
    <p:extLst>
      <p:ext uri="{BB962C8B-B14F-4D97-AF65-F5344CB8AC3E}">
        <p14:creationId xmlns:p14="http://schemas.microsoft.com/office/powerpoint/2010/main" val="12242224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did we get the</a:t>
            </a:r>
            <a:r>
              <a:rPr lang="en-US" baseline="0" dirty="0" smtClean="0"/>
              <a:t> high in this way?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110</a:t>
            </a:fld>
            <a:endParaRPr lang="en-US"/>
          </a:p>
        </p:txBody>
      </p:sp>
    </p:spTree>
    <p:extLst>
      <p:ext uri="{BB962C8B-B14F-4D97-AF65-F5344CB8AC3E}">
        <p14:creationId xmlns:p14="http://schemas.microsoft.com/office/powerpoint/2010/main" val="15269448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p-hacking, or cheating on a p-value | </a:t>
            </a:r>
            <a:r>
              <a:rPr lang="en-US" dirty="0" err="1" smtClean="0"/>
              <a:t>Freakonometrics</a:t>
            </a:r>
            <a:endParaRPr lang="en-US" dirty="0" smtClean="0"/>
          </a:p>
          <a:p>
            <a:r>
              <a:rPr lang="en-US" dirty="0" smtClean="0"/>
              <a:t>https://freakonometrics.hypotheses.org/19817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112</a:t>
            </a:fld>
            <a:endParaRPr lang="en-US"/>
          </a:p>
        </p:txBody>
      </p:sp>
    </p:spTree>
    <p:extLst>
      <p:ext uri="{BB962C8B-B14F-4D97-AF65-F5344CB8AC3E}">
        <p14:creationId xmlns:p14="http://schemas.microsoft.com/office/powerpoint/2010/main" val="9376501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samples included more than once</a:t>
            </a:r>
          </a:p>
          <a:p>
            <a:endParaRPr lang="en-US" baseline="0" dirty="0" smtClean="0"/>
          </a:p>
          <a:p>
            <a:r>
              <a:rPr lang="en-US" baseline="0" dirty="0" smtClean="0"/>
              <a:t>Others weren’t included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115</a:t>
            </a:fld>
            <a:endParaRPr lang="en-US"/>
          </a:p>
        </p:txBody>
      </p:sp>
    </p:spTree>
    <p:extLst>
      <p:ext uri="{BB962C8B-B14F-4D97-AF65-F5344CB8AC3E}">
        <p14:creationId xmlns:p14="http://schemas.microsoft.com/office/powerpoint/2010/main" val="2523053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important</a:t>
            </a:r>
            <a:r>
              <a:rPr lang="en-US" baseline="0" dirty="0" smtClean="0"/>
              <a:t> question in statistics?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10</a:t>
            </a:fld>
            <a:endParaRPr lang="en-US"/>
          </a:p>
        </p:txBody>
      </p:sp>
    </p:spTree>
    <p:extLst>
      <p:ext uri="{BB962C8B-B14F-4D97-AF65-F5344CB8AC3E}">
        <p14:creationId xmlns:p14="http://schemas.microsoft.com/office/powerpoint/2010/main" val="19096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but covers 99% of the means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116</a:t>
            </a:fld>
            <a:endParaRPr lang="en-US"/>
          </a:p>
        </p:txBody>
      </p:sp>
    </p:spTree>
    <p:extLst>
      <p:ext uri="{BB962C8B-B14F-4D97-AF65-F5344CB8AC3E}">
        <p14:creationId xmlns:p14="http://schemas.microsoft.com/office/powerpoint/2010/main" val="12712366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StatQuest</a:t>
            </a:r>
            <a:r>
              <a:rPr lang="en-US" dirty="0" smtClean="0"/>
              <a:t>: Confidence Intervals - YouTube</a:t>
            </a:r>
          </a:p>
          <a:p>
            <a:r>
              <a:rPr lang="en-US" dirty="0" smtClean="0"/>
              <a:t>https://www.youtube.com/watch?v=TqOeMYtOc1w</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119</a:t>
            </a:fld>
            <a:endParaRPr lang="en-US"/>
          </a:p>
        </p:txBody>
      </p:sp>
    </p:spTree>
    <p:extLst>
      <p:ext uri="{BB962C8B-B14F-4D97-AF65-F5344CB8AC3E}">
        <p14:creationId xmlns:p14="http://schemas.microsoft.com/office/powerpoint/2010/main" val="20747516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While the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-value interpretations only differ between results with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 &lt; 0.05 and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 &gt; 0.05, the confidence interval approach offers five different interpretations, (1) statistically significant and important difference, (2) statistically significant difference which may be important, (3) not statistically significant though A may be better by an important amount, (4) not statistically significant and if there is a difference it is not important, and (5) inconclusive, as an important difference (in both directions) is possible.</a:t>
            </a:r>
          </a:p>
          <a:p>
            <a:endParaRPr lang="en-US" sz="1200" b="0" i="0" kern="1200" dirty="0" smtClean="0">
              <a:solidFill>
                <a:schemeClr val="tx1"/>
              </a:solidFill>
              <a:effectLst/>
              <a:latin typeface="+mn-lt"/>
              <a:ea typeface="+mn-ea"/>
              <a:cs typeface="+mn-cs"/>
            </a:endParaRPr>
          </a:p>
          <a:p>
            <a:r>
              <a:rPr lang="en-US" dirty="0" smtClean="0"/>
              <a:t>Considerations for the design, analysis and presentation of in vivo studies - </a:t>
            </a:r>
            <a:r>
              <a:rPr lang="en-US" dirty="0" err="1" smtClean="0"/>
              <a:t>ScienceDirect</a:t>
            </a:r>
            <a:endParaRPr lang="en-US" dirty="0" smtClean="0"/>
          </a:p>
          <a:p>
            <a:r>
              <a:rPr lang="en-US" dirty="0" smtClean="0"/>
              <a:t>https://www.sciencedirect.com/science/article/pii/S1063458416301911#fig1</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120</a:t>
            </a:fld>
            <a:endParaRPr lang="en-US"/>
          </a:p>
        </p:txBody>
      </p:sp>
    </p:spTree>
    <p:extLst>
      <p:ext uri="{BB962C8B-B14F-4D97-AF65-F5344CB8AC3E}">
        <p14:creationId xmlns:p14="http://schemas.microsoft.com/office/powerpoint/2010/main" val="37495911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While the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-value interpretations only differ between results with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 &lt; 0.05 and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 &gt; 0.05, the confidence interval approach offers five different interpretations, (1) statistically significant and important difference, (2) statistically significant difference which may be important, (3) not statistically significant though A may be better by an important amount, (4) not statistically significant and if there is a difference it is not important, and (5) inconclusive, as an important difference (in both directions) is possible.</a:t>
            </a:r>
          </a:p>
          <a:p>
            <a:endParaRPr lang="en-US" sz="1200" b="0" i="0" kern="1200" dirty="0" smtClean="0">
              <a:solidFill>
                <a:schemeClr val="tx1"/>
              </a:solidFill>
              <a:effectLst/>
              <a:latin typeface="+mn-lt"/>
              <a:ea typeface="+mn-ea"/>
              <a:cs typeface="+mn-cs"/>
            </a:endParaRPr>
          </a:p>
          <a:p>
            <a:r>
              <a:rPr lang="en-US" dirty="0" smtClean="0"/>
              <a:t>Considerations for the design, analysis and presentation of in vivo studies - </a:t>
            </a:r>
            <a:r>
              <a:rPr lang="en-US" dirty="0" err="1" smtClean="0"/>
              <a:t>ScienceDirect</a:t>
            </a:r>
            <a:endParaRPr lang="en-US" dirty="0" smtClean="0"/>
          </a:p>
          <a:p>
            <a:r>
              <a:rPr lang="en-US" dirty="0" smtClean="0"/>
              <a:t>https://www.sciencedirect.com/science/article/pii/S1063458416301911#fig1</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121</a:t>
            </a:fld>
            <a:endParaRPr lang="en-US"/>
          </a:p>
        </p:txBody>
      </p:sp>
    </p:spTree>
    <p:extLst>
      <p:ext uri="{BB962C8B-B14F-4D97-AF65-F5344CB8AC3E}">
        <p14:creationId xmlns:p14="http://schemas.microsoft.com/office/powerpoint/2010/main" val="29191622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124</a:t>
            </a:fld>
            <a:endParaRPr lang="en-US"/>
          </a:p>
        </p:txBody>
      </p:sp>
    </p:spTree>
    <p:extLst>
      <p:ext uri="{BB962C8B-B14F-4D97-AF65-F5344CB8AC3E}">
        <p14:creationId xmlns:p14="http://schemas.microsoft.com/office/powerpoint/2010/main" val="18940355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125</a:t>
            </a:fld>
            <a:endParaRPr lang="en-US"/>
          </a:p>
        </p:txBody>
      </p:sp>
    </p:spTree>
    <p:extLst>
      <p:ext uri="{BB962C8B-B14F-4D97-AF65-F5344CB8AC3E}">
        <p14:creationId xmlns:p14="http://schemas.microsoft.com/office/powerpoint/2010/main" val="28256611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Confidence interval or p-value?: part 4 of a series on evaluation of scientific publications - PubMed</a:t>
            </a:r>
          </a:p>
          <a:p>
            <a:r>
              <a:rPr lang="en-US" dirty="0" smtClean="0"/>
              <a:t>https://pubmed.ncbi.nlm.nih.gov/19547734/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128</a:t>
            </a:fld>
            <a:endParaRPr lang="en-US"/>
          </a:p>
        </p:txBody>
      </p:sp>
    </p:spTree>
    <p:extLst>
      <p:ext uri="{BB962C8B-B14F-4D97-AF65-F5344CB8AC3E}">
        <p14:creationId xmlns:p14="http://schemas.microsoft.com/office/powerpoint/2010/main" val="25908318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single method. </a:t>
            </a:r>
          </a:p>
          <a:p>
            <a:r>
              <a:rPr lang="en-US" dirty="0" smtClean="0"/>
              <a:t>No method would say no.</a:t>
            </a:r>
            <a:r>
              <a:rPr lang="en-US" baseline="0" dirty="0" smtClean="0"/>
              <a:t> It just spits out answers. Thus, decisions are taken </a:t>
            </a:r>
          </a:p>
          <a:p>
            <a:r>
              <a:rPr lang="en-US" baseline="0" dirty="0" smtClean="0"/>
              <a:t>What’s the worst and what’s the best? </a:t>
            </a:r>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129</a:t>
            </a:fld>
            <a:endParaRPr lang="en-US"/>
          </a:p>
        </p:txBody>
      </p:sp>
    </p:spTree>
    <p:extLst>
      <p:ext uri="{BB962C8B-B14F-4D97-AF65-F5344CB8AC3E}">
        <p14:creationId xmlns:p14="http://schemas.microsoft.com/office/powerpoint/2010/main" val="28791252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which_test_flowchart.png (6131×2669)</a:t>
            </a:r>
          </a:p>
          <a:p>
            <a:r>
              <a:rPr lang="en-US" dirty="0" smtClean="0"/>
              <a:t>https://onishlab.colostate.edu/wp-content/uploads/2019/07/which_test_flowchart.png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131</a:t>
            </a:fld>
            <a:endParaRPr lang="en-US"/>
          </a:p>
        </p:txBody>
      </p:sp>
    </p:spTree>
    <p:extLst>
      <p:ext uri="{BB962C8B-B14F-4D97-AF65-F5344CB8AC3E}">
        <p14:creationId xmlns:p14="http://schemas.microsoft.com/office/powerpoint/2010/main" val="333981012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at </a:t>
            </a:r>
            <a:r>
              <a:rPr lang="en-US" baseline="0" dirty="0" smtClean="0"/>
              <a:t>mean and median for both males and female </a:t>
            </a:r>
          </a:p>
          <a:p>
            <a:r>
              <a:rPr lang="en-US" baseline="0" dirty="0" smtClean="0"/>
              <a:t>Look how females are right skewed </a:t>
            </a:r>
          </a:p>
          <a:p>
            <a:endParaRPr lang="en-US" baseline="0" dirty="0" smtClean="0"/>
          </a:p>
          <a:p>
            <a:endParaRPr lang="en-US" baseline="0" dirty="0" smtClean="0"/>
          </a:p>
          <a:p>
            <a:r>
              <a:rPr lang="en-US" baseline="0" dirty="0" err="1" smtClean="0"/>
              <a:t>GraphPad</a:t>
            </a:r>
            <a:r>
              <a:rPr lang="en-US" baseline="0" dirty="0" smtClean="0"/>
              <a:t> Prism 9 Statistics Guide - The Mann-Whitney test doesn't really compare medians</a:t>
            </a:r>
          </a:p>
          <a:p>
            <a:r>
              <a:rPr lang="en-US" baseline="0" dirty="0" smtClean="0"/>
              <a:t>https://www.graphpad.com/guides/prism/latest/statistics/stat_nonparametric_tests_dont_compa.htm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603BA681-95E4-4A1A-BC43-FE7E7309F960}" type="slidenum">
              <a:rPr lang="en-US" smtClean="0"/>
              <a:pPr/>
              <a:t>132</a:t>
            </a:fld>
            <a:endParaRPr lang="en-US"/>
          </a:p>
        </p:txBody>
      </p:sp>
    </p:spTree>
    <p:extLst>
      <p:ext uri="{BB962C8B-B14F-4D97-AF65-F5344CB8AC3E}">
        <p14:creationId xmlns:p14="http://schemas.microsoft.com/office/powerpoint/2010/main" val="860420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for aliens on</a:t>
            </a:r>
            <a:r>
              <a:rPr lang="en-US" baseline="0" dirty="0" smtClean="0"/>
              <a:t> a </a:t>
            </a:r>
            <a:r>
              <a:rPr lang="en-US" dirty="0" smtClean="0"/>
              <a:t>planet</a:t>
            </a:r>
            <a:br>
              <a:rPr lang="en-US" dirty="0" smtClean="0"/>
            </a:br>
            <a:r>
              <a:rPr lang="en-US" dirty="0" smtClean="0"/>
              <a:t/>
            </a:r>
            <a:br>
              <a:rPr lang="en-US" dirty="0" smtClean="0"/>
            </a:br>
            <a:r>
              <a:rPr lang="en-US" dirty="0" err="1" smtClean="0"/>
              <a:t>ur</a:t>
            </a:r>
            <a:r>
              <a:rPr lang="en-US" baseline="0" dirty="0" smtClean="0"/>
              <a:t> manager is waiting for a report that has only this. </a:t>
            </a:r>
          </a:p>
          <a:p>
            <a:endParaRPr lang="en-US" baseline="0" dirty="0" smtClean="0"/>
          </a:p>
          <a:p>
            <a:r>
              <a:rPr lang="en-US" baseline="0" dirty="0" smtClean="0"/>
              <a:t>Yes or no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12</a:t>
            </a:fld>
            <a:endParaRPr lang="en-US"/>
          </a:p>
        </p:txBody>
      </p:sp>
    </p:spTree>
    <p:extLst>
      <p:ext uri="{BB962C8B-B14F-4D97-AF65-F5344CB8AC3E}">
        <p14:creationId xmlns:p14="http://schemas.microsoft.com/office/powerpoint/2010/main" val="11100185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which_test_flowchart.png (6131×2669)</a:t>
            </a:r>
          </a:p>
          <a:p>
            <a:r>
              <a:rPr lang="en-US" dirty="0" smtClean="0"/>
              <a:t>https://onishlab.colostate.edu/wp-content/uploads/2019/07/which_test_flowchart.png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133</a:t>
            </a:fld>
            <a:endParaRPr lang="en-US"/>
          </a:p>
        </p:txBody>
      </p:sp>
    </p:spTree>
    <p:extLst>
      <p:ext uri="{BB962C8B-B14F-4D97-AF65-F5344CB8AC3E}">
        <p14:creationId xmlns:p14="http://schemas.microsoft.com/office/powerpoint/2010/main" val="521771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Law of large numbers:</a:t>
            </a:r>
            <a:r>
              <a:rPr lang="en-US" sz="1200" b="0" i="0" kern="1200" baseline="0" dirty="0" smtClean="0">
                <a:solidFill>
                  <a:schemeClr val="tx1"/>
                </a:solidFill>
                <a:effectLst/>
                <a:latin typeface="+mn-lt"/>
                <a:ea typeface="+mn-ea"/>
                <a:cs typeface="+mn-cs"/>
              </a:rPr>
              <a:t> the larger the sample size, the closest </a:t>
            </a:r>
            <a:r>
              <a:rPr lang="en-US" sz="1200" b="0" i="0" kern="1200" baseline="0" dirty="0" err="1" smtClean="0">
                <a:solidFill>
                  <a:schemeClr val="tx1"/>
                </a:solidFill>
                <a:effectLst/>
                <a:latin typeface="+mn-lt"/>
                <a:ea typeface="+mn-ea"/>
                <a:cs typeface="+mn-cs"/>
              </a:rPr>
              <a:t>ur</a:t>
            </a:r>
            <a:r>
              <a:rPr lang="en-US" sz="1200" b="0" i="0" kern="1200" baseline="0" dirty="0" smtClean="0">
                <a:solidFill>
                  <a:schemeClr val="tx1"/>
                </a:solidFill>
                <a:effectLst/>
                <a:latin typeface="+mn-lt"/>
                <a:ea typeface="+mn-ea"/>
                <a:cs typeface="+mn-cs"/>
              </a:rPr>
              <a:t> sample statistics to the population parameter </a:t>
            </a:r>
            <a:endParaRPr lang="en-US" sz="1200" b="0" i="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Central Limit Theorem</a:t>
            </a:r>
            <a:r>
              <a:rPr lang="en-US" sz="1200" b="0" i="0" kern="1200" dirty="0" smtClean="0">
                <a:solidFill>
                  <a:schemeClr val="tx1"/>
                </a:solidFill>
                <a:effectLst/>
                <a:latin typeface="+mn-lt"/>
                <a:ea typeface="+mn-ea"/>
                <a:cs typeface="+mn-cs"/>
              </a:rPr>
              <a:t> states that </a:t>
            </a:r>
            <a:r>
              <a:rPr lang="en-US" sz="1200" b="1" i="0" kern="1200" dirty="0" smtClean="0">
                <a:solidFill>
                  <a:schemeClr val="tx1"/>
                </a:solidFill>
                <a:effectLst/>
                <a:latin typeface="+mn-lt"/>
                <a:ea typeface="+mn-ea"/>
                <a:cs typeface="+mn-cs"/>
              </a:rPr>
              <a:t>with a large enough sample size the sampling distribution of the mean will be normally distributed</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Central Limit Theorem</a:t>
            </a:r>
            <a:r>
              <a:rPr lang="en-US" sz="1200" b="0" i="0" kern="1200" dirty="0" smtClean="0">
                <a:solidFill>
                  <a:schemeClr val="tx1"/>
                </a:solidFill>
                <a:effectLst/>
                <a:latin typeface="+mn-lt"/>
                <a:ea typeface="+mn-ea"/>
                <a:cs typeface="+mn-cs"/>
              </a:rPr>
              <a:t> actually applies for these well known statistics:</a:t>
            </a:r>
          </a:p>
          <a:p>
            <a:pPr fontAlgn="base"/>
            <a:r>
              <a:rPr lang="en-US" sz="1200" b="0" i="0" kern="1200" dirty="0" smtClean="0">
                <a:solidFill>
                  <a:schemeClr val="tx1"/>
                </a:solidFill>
                <a:effectLst/>
                <a:latin typeface="+mn-lt"/>
                <a:ea typeface="+mn-ea"/>
                <a:cs typeface="+mn-cs"/>
              </a:rPr>
              <a:t>Sample means (\bar{x}</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Sample proportions (p</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Difference in sample means (\bar{x}_1 - \bar{x}_2</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¯1​−</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¯2​)</a:t>
            </a:r>
          </a:p>
          <a:p>
            <a:pPr fontAlgn="base"/>
            <a:r>
              <a:rPr lang="en-US" sz="1200" b="0" i="0" kern="1200" dirty="0" smtClean="0">
                <a:solidFill>
                  <a:schemeClr val="tx1"/>
                </a:solidFill>
                <a:effectLst/>
                <a:latin typeface="+mn-lt"/>
                <a:ea typeface="+mn-ea"/>
                <a:cs typeface="+mn-cs"/>
              </a:rPr>
              <a:t>Difference in sample proportions (p_1 - p_2</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1​−</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2​)</a:t>
            </a:r>
          </a:p>
          <a:p>
            <a:pPr fontAlgn="base"/>
            <a:r>
              <a:rPr lang="en-US" sz="1200" b="0" i="0" kern="1200" dirty="0" smtClean="0">
                <a:solidFill>
                  <a:schemeClr val="tx1"/>
                </a:solidFill>
                <a:effectLst/>
                <a:latin typeface="+mn-lt"/>
                <a:ea typeface="+mn-ea"/>
                <a:cs typeface="+mn-cs"/>
              </a:rPr>
              <a:t>And it applies for additional statistics, </a:t>
            </a:r>
            <a:r>
              <a:rPr lang="en-US" sz="1200" b="1" i="0" kern="1200" dirty="0" smtClean="0">
                <a:solidFill>
                  <a:schemeClr val="tx1"/>
                </a:solidFill>
                <a:effectLst/>
                <a:latin typeface="+mn-lt"/>
                <a:ea typeface="+mn-ea"/>
                <a:cs typeface="+mn-cs"/>
              </a:rPr>
              <a:t>but it doesn't apply for all statistics!</a:t>
            </a:r>
            <a:r>
              <a:rPr lang="en-US" sz="1200" b="0" i="0" kern="1200" dirty="0" smtClean="0">
                <a:solidFill>
                  <a:schemeClr val="tx1"/>
                </a:solidFill>
                <a:effectLst/>
                <a:latin typeface="+mn-lt"/>
                <a:ea typeface="+mn-ea"/>
                <a:cs typeface="+mn-cs"/>
              </a:rPr>
              <a:t> . You will see more on this towards the end of this lesson.</a:t>
            </a:r>
          </a:p>
          <a:p>
            <a:r>
              <a:rPr lang="en-US" dirty="0" smtClean="0"/>
              <a:t>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135</a:t>
            </a:fld>
            <a:endParaRPr lang="en-US"/>
          </a:p>
        </p:txBody>
      </p:sp>
    </p:spTree>
    <p:extLst>
      <p:ext uri="{BB962C8B-B14F-4D97-AF65-F5344CB8AC3E}">
        <p14:creationId xmlns:p14="http://schemas.microsoft.com/office/powerpoint/2010/main" val="6682340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Law of large numbers:</a:t>
            </a:r>
            <a:r>
              <a:rPr lang="en-US" sz="1200" b="0" i="0" kern="1200" baseline="0" dirty="0" smtClean="0">
                <a:solidFill>
                  <a:schemeClr val="tx1"/>
                </a:solidFill>
                <a:effectLst/>
                <a:latin typeface="+mn-lt"/>
                <a:ea typeface="+mn-ea"/>
                <a:cs typeface="+mn-cs"/>
              </a:rPr>
              <a:t> the larger the sample size, the closest </a:t>
            </a:r>
            <a:r>
              <a:rPr lang="en-US" sz="1200" b="0" i="0" kern="1200" baseline="0" dirty="0" err="1" smtClean="0">
                <a:solidFill>
                  <a:schemeClr val="tx1"/>
                </a:solidFill>
                <a:effectLst/>
                <a:latin typeface="+mn-lt"/>
                <a:ea typeface="+mn-ea"/>
                <a:cs typeface="+mn-cs"/>
              </a:rPr>
              <a:t>ur</a:t>
            </a:r>
            <a:r>
              <a:rPr lang="en-US" sz="1200" b="0" i="0" kern="1200" baseline="0" dirty="0" smtClean="0">
                <a:solidFill>
                  <a:schemeClr val="tx1"/>
                </a:solidFill>
                <a:effectLst/>
                <a:latin typeface="+mn-lt"/>
                <a:ea typeface="+mn-ea"/>
                <a:cs typeface="+mn-cs"/>
              </a:rPr>
              <a:t> sample statistics to the population parameter </a:t>
            </a:r>
            <a:endParaRPr lang="en-US" sz="1200" b="0" i="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Central Limit Theorem</a:t>
            </a:r>
            <a:r>
              <a:rPr lang="en-US" sz="1200" b="0" i="0" kern="1200" dirty="0" smtClean="0">
                <a:solidFill>
                  <a:schemeClr val="tx1"/>
                </a:solidFill>
                <a:effectLst/>
                <a:latin typeface="+mn-lt"/>
                <a:ea typeface="+mn-ea"/>
                <a:cs typeface="+mn-cs"/>
              </a:rPr>
              <a:t> states that </a:t>
            </a:r>
            <a:r>
              <a:rPr lang="en-US" sz="1200" b="1" i="0" kern="1200" dirty="0" smtClean="0">
                <a:solidFill>
                  <a:schemeClr val="tx1"/>
                </a:solidFill>
                <a:effectLst/>
                <a:latin typeface="+mn-lt"/>
                <a:ea typeface="+mn-ea"/>
                <a:cs typeface="+mn-cs"/>
              </a:rPr>
              <a:t>with a large enough sample size the sampling distribution of the mean will be normally distributed</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Central Limit Theorem</a:t>
            </a:r>
            <a:r>
              <a:rPr lang="en-US" sz="1200" b="0" i="0" kern="1200" dirty="0" smtClean="0">
                <a:solidFill>
                  <a:schemeClr val="tx1"/>
                </a:solidFill>
                <a:effectLst/>
                <a:latin typeface="+mn-lt"/>
                <a:ea typeface="+mn-ea"/>
                <a:cs typeface="+mn-cs"/>
              </a:rPr>
              <a:t> actually applies for these well known statistics:</a:t>
            </a:r>
          </a:p>
          <a:p>
            <a:pPr fontAlgn="base"/>
            <a:r>
              <a:rPr lang="en-US" sz="1200" b="0" i="0" kern="1200" dirty="0" smtClean="0">
                <a:solidFill>
                  <a:schemeClr val="tx1"/>
                </a:solidFill>
                <a:effectLst/>
                <a:latin typeface="+mn-lt"/>
                <a:ea typeface="+mn-ea"/>
                <a:cs typeface="+mn-cs"/>
              </a:rPr>
              <a:t>Sample means (\bar{x}</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Sample proportions (p</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Difference in sample means (\bar{x}_1 - \bar{x}_2</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¯1​−</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¯2​)</a:t>
            </a:r>
          </a:p>
          <a:p>
            <a:pPr fontAlgn="base"/>
            <a:r>
              <a:rPr lang="en-US" sz="1200" b="0" i="0" kern="1200" dirty="0" smtClean="0">
                <a:solidFill>
                  <a:schemeClr val="tx1"/>
                </a:solidFill>
                <a:effectLst/>
                <a:latin typeface="+mn-lt"/>
                <a:ea typeface="+mn-ea"/>
                <a:cs typeface="+mn-cs"/>
              </a:rPr>
              <a:t>Difference in sample proportions (p_1 - p_2</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1​−</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2​)</a:t>
            </a:r>
          </a:p>
          <a:p>
            <a:pPr fontAlgn="base"/>
            <a:r>
              <a:rPr lang="en-US" sz="1200" b="0" i="0" kern="1200" dirty="0" smtClean="0">
                <a:solidFill>
                  <a:schemeClr val="tx1"/>
                </a:solidFill>
                <a:effectLst/>
                <a:latin typeface="+mn-lt"/>
                <a:ea typeface="+mn-ea"/>
                <a:cs typeface="+mn-cs"/>
              </a:rPr>
              <a:t>And it applies for additional statistics, </a:t>
            </a:r>
            <a:r>
              <a:rPr lang="en-US" sz="1200" b="1" i="0" kern="1200" dirty="0" smtClean="0">
                <a:solidFill>
                  <a:schemeClr val="tx1"/>
                </a:solidFill>
                <a:effectLst/>
                <a:latin typeface="+mn-lt"/>
                <a:ea typeface="+mn-ea"/>
                <a:cs typeface="+mn-cs"/>
              </a:rPr>
              <a:t>but it doesn't apply for all statistics!</a:t>
            </a:r>
            <a:r>
              <a:rPr lang="en-US" sz="1200" b="0" i="0" kern="1200" dirty="0" smtClean="0">
                <a:solidFill>
                  <a:schemeClr val="tx1"/>
                </a:solidFill>
                <a:effectLst/>
                <a:latin typeface="+mn-lt"/>
                <a:ea typeface="+mn-ea"/>
                <a:cs typeface="+mn-cs"/>
              </a:rPr>
              <a:t> . You will see more on this towards the end of this lesson.</a:t>
            </a:r>
          </a:p>
          <a:p>
            <a:r>
              <a:rPr lang="en-US" dirty="0" smtClean="0"/>
              <a:t>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136</a:t>
            </a:fld>
            <a:endParaRPr lang="en-US"/>
          </a:p>
        </p:txBody>
      </p:sp>
    </p:spTree>
    <p:extLst>
      <p:ext uri="{BB962C8B-B14F-4D97-AF65-F5344CB8AC3E}">
        <p14:creationId xmlns:p14="http://schemas.microsoft.com/office/powerpoint/2010/main" val="8189744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which_test_flowchart.png (6131×2669)</a:t>
            </a:r>
          </a:p>
          <a:p>
            <a:r>
              <a:rPr lang="en-US" dirty="0" smtClean="0"/>
              <a:t>https://onishlab.colostate.edu/wp-content/uploads/2019/07/which_test_flowchart.png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137</a:t>
            </a:fld>
            <a:endParaRPr lang="en-US"/>
          </a:p>
        </p:txBody>
      </p:sp>
    </p:spTree>
    <p:extLst>
      <p:ext uri="{BB962C8B-B14F-4D97-AF65-F5344CB8AC3E}">
        <p14:creationId xmlns:p14="http://schemas.microsoft.com/office/powerpoint/2010/main" val="39413877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Sample variances are actually known to follow a different type of mathematical distribution known as a chi-squared distribution. Which is a more right-skewed distribution than a normal.</a:t>
            </a:r>
            <a:endParaRPr lang="en-US" dirty="0" smtClean="0"/>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138</a:t>
            </a:fld>
            <a:endParaRPr lang="en-US"/>
          </a:p>
        </p:txBody>
      </p:sp>
    </p:spTree>
    <p:extLst>
      <p:ext uri="{BB962C8B-B14F-4D97-AF65-F5344CB8AC3E}">
        <p14:creationId xmlns:p14="http://schemas.microsoft.com/office/powerpoint/2010/main" val="116644744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 the next concepts, you will see that the with large sample sizes the sampling distribution of certain statistics will never become normally distributed. So how do we know which statistics will follow normal distributions, and which will not?</a:t>
            </a:r>
          </a:p>
          <a:p>
            <a:pPr fontAlgn="base"/>
            <a:r>
              <a:rPr lang="en-US" sz="1200" b="0" i="0" kern="1200" dirty="0" smtClean="0">
                <a:solidFill>
                  <a:schemeClr val="tx1"/>
                </a:solidFill>
                <a:effectLst/>
                <a:latin typeface="+mn-lt"/>
                <a:ea typeface="+mn-ea"/>
                <a:cs typeface="+mn-cs"/>
              </a:rPr>
              <a:t>So, you might be wondering already why is the </a:t>
            </a:r>
            <a:r>
              <a:rPr lang="en-US" sz="1200" b="1" i="0" kern="1200" dirty="0" smtClean="0">
                <a:solidFill>
                  <a:schemeClr val="tx1"/>
                </a:solidFill>
                <a:effectLst/>
                <a:latin typeface="+mn-lt"/>
                <a:ea typeface="+mn-ea"/>
                <a:cs typeface="+mn-cs"/>
              </a:rPr>
              <a:t>Central Limit Theorem</a:t>
            </a:r>
            <a:r>
              <a:rPr lang="en-US" sz="1200" b="0" i="0" kern="1200" dirty="0" smtClean="0">
                <a:solidFill>
                  <a:schemeClr val="tx1"/>
                </a:solidFill>
                <a:effectLst/>
                <a:latin typeface="+mn-lt"/>
                <a:ea typeface="+mn-ea"/>
                <a:cs typeface="+mn-cs"/>
              </a:rPr>
              <a:t> such a big deal? In our new age of computers, it probably isn't as big of a deal, but more on this coming up soon!</a:t>
            </a:r>
          </a:p>
          <a:p>
            <a:endParaRPr lang="en-US" dirty="0" smtClean="0"/>
          </a:p>
          <a:p>
            <a:r>
              <a:rPr lang="en-US" dirty="0" smtClean="0"/>
              <a:t>Instead</a:t>
            </a:r>
            <a:r>
              <a:rPr lang="en-US" baseline="0" dirty="0" smtClean="0"/>
              <a:t> of relying on CLT, we can use bootstrapping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139</a:t>
            </a:fld>
            <a:endParaRPr lang="en-US"/>
          </a:p>
        </p:txBody>
      </p:sp>
    </p:spTree>
    <p:extLst>
      <p:ext uri="{BB962C8B-B14F-4D97-AF65-F5344CB8AC3E}">
        <p14:creationId xmlns:p14="http://schemas.microsoft.com/office/powerpoint/2010/main" val="3737900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Second, we found out some interesting ideas about sampling distributions that will be iterated later in this lesson as well. We found that for proportions (and also means, as proportions are just the mean of 1 and 0 values), the following characteristics hold.</a:t>
            </a:r>
          </a:p>
          <a:p>
            <a:pPr fontAlgn="base"/>
            <a:r>
              <a:rPr lang="en-US" sz="1200" kern="1200" dirty="0" smtClean="0">
                <a:solidFill>
                  <a:schemeClr val="tx1"/>
                </a:solidFill>
                <a:effectLst/>
                <a:latin typeface="+mn-lt"/>
                <a:ea typeface="+mn-ea"/>
                <a:cs typeface="+mn-cs"/>
              </a:rPr>
              <a:t>The sampling distribution is centered on the original parameter value.</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The sampling distribution decreases its variance depending on the sample size used. Specifically, the variance of the sampling distribution is equal to the variance of the original data divided by the sample size used. This is always true for the variance of a sample mean!</a:t>
            </a:r>
          </a:p>
          <a:p>
            <a:r>
              <a:rPr lang="en-US" sz="1200" kern="1200" dirty="0" smtClean="0">
                <a:solidFill>
                  <a:schemeClr val="tx1"/>
                </a:solidFill>
                <a:effectLst/>
                <a:latin typeface="+mn-lt"/>
                <a:ea typeface="+mn-ea"/>
                <a:cs typeface="+mn-cs"/>
              </a:rPr>
              <a:t>In notation, we say if we have a random variable, </a:t>
            </a:r>
            <a:r>
              <a:rPr lang="en-US" sz="1200" b="0" kern="1200" dirty="0" smtClean="0">
                <a:solidFill>
                  <a:schemeClr val="tx1"/>
                </a:solidFill>
                <a:effectLst/>
                <a:latin typeface="+mn-lt"/>
                <a:ea typeface="+mn-ea"/>
                <a:cs typeface="+mn-cs"/>
              </a:rPr>
              <a:t>\bold{X}</a:t>
            </a:r>
            <a:r>
              <a:rPr lang="en-US" sz="1200" b="1" kern="1200" dirty="0"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 with variance of </a:t>
            </a:r>
            <a:r>
              <a:rPr lang="en-US" sz="1200" b="0" kern="1200" dirty="0" smtClean="0">
                <a:solidFill>
                  <a:schemeClr val="tx1"/>
                </a:solidFill>
                <a:effectLst/>
                <a:latin typeface="+mn-lt"/>
                <a:ea typeface="+mn-ea"/>
                <a:cs typeface="+mn-cs"/>
              </a:rPr>
              <a:t>\bold{\sigma^2}</a:t>
            </a:r>
            <a:r>
              <a:rPr lang="en-US" sz="1200" b="0" i="1" kern="1200" dirty="0" smtClean="0">
                <a:solidFill>
                  <a:schemeClr val="tx1"/>
                </a:solidFill>
                <a:effectLst/>
                <a:latin typeface="+mn-lt"/>
                <a:ea typeface="+mn-ea"/>
                <a:cs typeface="+mn-cs"/>
              </a:rPr>
              <a:t>σ</a:t>
            </a:r>
            <a:r>
              <a:rPr lang="en-US" sz="1200" b="1" kern="12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then the distribution of </a:t>
            </a:r>
            <a:r>
              <a:rPr lang="en-US" sz="1200" b="0" kern="1200" dirty="0" smtClean="0">
                <a:solidFill>
                  <a:schemeClr val="tx1"/>
                </a:solidFill>
                <a:effectLst/>
                <a:latin typeface="+mn-lt"/>
                <a:ea typeface="+mn-ea"/>
                <a:cs typeface="+mn-cs"/>
              </a:rPr>
              <a:t>\bold{\bar{X}}</a:t>
            </a:r>
            <a:r>
              <a:rPr lang="en-US" sz="1200" b="1" kern="1200" dirty="0" smtClean="0">
                <a:solidFill>
                  <a:schemeClr val="tx1"/>
                </a:solidFill>
                <a:effectLst/>
                <a:latin typeface="+mn-lt"/>
                <a:ea typeface="+mn-ea"/>
                <a:cs typeface="+mn-cs"/>
              </a:rPr>
              <a:t>X</a:t>
            </a:r>
            <a:r>
              <a:rPr lang="en-US" sz="1200" b="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(the sampling distribution of the sample mean) has a variance of </a:t>
            </a:r>
            <a:r>
              <a:rPr lang="en-US" sz="1200" b="0" kern="1200" dirty="0" smtClean="0">
                <a:solidFill>
                  <a:schemeClr val="tx1"/>
                </a:solidFill>
                <a:effectLst/>
                <a:latin typeface="+mn-lt"/>
                <a:ea typeface="+mn-ea"/>
                <a:cs typeface="+mn-cs"/>
              </a:rPr>
              <a:t>\bold{\</a:t>
            </a:r>
            <a:r>
              <a:rPr lang="en-US" sz="1200" b="0" kern="1200" dirty="0" err="1" smtClean="0">
                <a:solidFill>
                  <a:schemeClr val="tx1"/>
                </a:solidFill>
                <a:effectLst/>
                <a:latin typeface="+mn-lt"/>
                <a:ea typeface="+mn-ea"/>
                <a:cs typeface="+mn-cs"/>
              </a:rPr>
              <a:t>frac</a:t>
            </a:r>
            <a:r>
              <a:rPr lang="en-US" sz="1200" b="0" kern="1200" dirty="0" smtClean="0">
                <a:solidFill>
                  <a:schemeClr val="tx1"/>
                </a:solidFill>
                <a:effectLst/>
                <a:latin typeface="+mn-lt"/>
                <a:ea typeface="+mn-ea"/>
                <a:cs typeface="+mn-cs"/>
              </a:rPr>
              <a:t>{\sigma^2}{n}}</a:t>
            </a:r>
            <a:r>
              <a:rPr lang="en-US" sz="1200" b="1" i="0" kern="1200" dirty="0" smtClean="0">
                <a:solidFill>
                  <a:schemeClr val="tx1"/>
                </a:solidFill>
                <a:effectLst/>
                <a:latin typeface="+mn-lt"/>
                <a:ea typeface="+mn-ea"/>
                <a:cs typeface="+mn-cs"/>
              </a:rPr>
              <a:t>n</a:t>
            </a:r>
            <a:r>
              <a:rPr lang="en-US" sz="1200" b="0" i="1" kern="1200" dirty="0" smtClean="0">
                <a:solidFill>
                  <a:schemeClr val="tx1"/>
                </a:solidFill>
                <a:effectLst/>
                <a:latin typeface="+mn-lt"/>
                <a:ea typeface="+mn-ea"/>
                <a:cs typeface="+mn-cs"/>
              </a:rPr>
              <a:t>σ</a:t>
            </a:r>
            <a:r>
              <a:rPr lang="en-US" sz="1200" b="1" i="0" kern="12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a:t>
            </a:r>
            <a:br>
              <a:rPr lang="en-US" sz="1200" b="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140</a:t>
            </a:fld>
            <a:endParaRPr lang="en-US"/>
          </a:p>
        </p:txBody>
      </p:sp>
    </p:spTree>
    <p:extLst>
      <p:ext uri="{BB962C8B-B14F-4D97-AF65-F5344CB8AC3E}">
        <p14:creationId xmlns:p14="http://schemas.microsoft.com/office/powerpoint/2010/main" val="194198043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https://classroom.udacity.com/nanodegrees/nd002-mena-nfp3/parts/4a2ab02d-3ad9-435a-bdac-ecc06b9208aa/modules/7f5081ca-b9e5-4662-babc-b2a30e4dc31a/lessons/4757541f-77eb-4df6-9ebf-9485a3383dd3/concepts/a56b02a8-f3fb-4e26-a6cb-181202b7d86b</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141</a:t>
            </a:fld>
            <a:endParaRPr lang="en-US"/>
          </a:p>
        </p:txBody>
      </p:sp>
    </p:spTree>
    <p:extLst>
      <p:ext uri="{BB962C8B-B14F-4D97-AF65-F5344CB8AC3E}">
        <p14:creationId xmlns:p14="http://schemas.microsoft.com/office/powerpoint/2010/main" val="17890472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As you saw in this video, we commonly use Greek symbols as parameters and lowercase letters as the corresponding statistics. Sometimes in the literature, you might also see the same Greek symbols with a "hat" to represent that this is an estimate of the corresponding parameter.</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142</a:t>
            </a:fld>
            <a:endParaRPr lang="en-US"/>
          </a:p>
        </p:txBody>
      </p:sp>
    </p:spTree>
    <p:extLst>
      <p:ext uri="{BB962C8B-B14F-4D97-AF65-F5344CB8AC3E}">
        <p14:creationId xmlns:p14="http://schemas.microsoft.com/office/powerpoint/2010/main" val="329206470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Three of the most common ways are with the following estimation techniques:</a:t>
            </a:r>
          </a:p>
          <a:p>
            <a:pPr fontAlgn="base"/>
            <a:r>
              <a:rPr lang="en-US" sz="1200" b="1" i="0" u="none" strike="noStrike" kern="1200" dirty="0" smtClean="0">
                <a:solidFill>
                  <a:schemeClr val="tx1"/>
                </a:solidFill>
                <a:effectLst/>
                <a:latin typeface="+mn-lt"/>
                <a:ea typeface="+mn-ea"/>
                <a:cs typeface="+mn-cs"/>
                <a:hlinkClick r:id="rId3"/>
              </a:rPr>
              <a:t>Maximum Likelihood Estimation</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[Method of Moments Estimation][</a:t>
            </a:r>
            <a:r>
              <a:rPr lang="en-US" sz="1200" b="1" i="0" u="none" strike="noStrike" kern="1200" dirty="0" smtClean="0">
                <a:solidFill>
                  <a:schemeClr val="tx1"/>
                </a:solidFill>
                <a:effectLst/>
                <a:latin typeface="+mn-lt"/>
                <a:ea typeface="+mn-ea"/>
                <a:cs typeface="+mn-cs"/>
                <a:hlinkClick r:id="rId4"/>
              </a:rPr>
              <a:t>https://en.wikipedia.org/wiki/Method_of_moments]</a:t>
            </a:r>
            <a:endParaRPr lang="en-US" sz="1200" b="0" i="0" kern="1200" dirty="0" smtClean="0">
              <a:solidFill>
                <a:schemeClr val="tx1"/>
              </a:solidFill>
              <a:effectLst/>
              <a:latin typeface="+mn-lt"/>
              <a:ea typeface="+mn-ea"/>
              <a:cs typeface="+mn-cs"/>
            </a:endParaRPr>
          </a:p>
          <a:p>
            <a:pPr fontAlgn="base"/>
            <a:r>
              <a:rPr lang="en-US" sz="1200" b="1" i="0" u="none" strike="noStrike" kern="1200" dirty="0" smtClean="0">
                <a:solidFill>
                  <a:schemeClr val="tx1"/>
                </a:solidFill>
                <a:effectLst/>
                <a:latin typeface="+mn-lt"/>
                <a:ea typeface="+mn-ea"/>
                <a:cs typeface="+mn-cs"/>
                <a:hlinkClick r:id="rId5"/>
              </a:rPr>
              <a:t>Bayesian Estimation</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Though these are beyond the scope of what is covered in this course, these are techniques that should be well understood for Data Scientist's that may need to understand how to estimate some value that isn't as common as a mean or variance. Using one of these methods to determine a "best estimate", would be a necessity.</a:t>
            </a:r>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143</a:t>
            </a:fld>
            <a:endParaRPr lang="en-US"/>
          </a:p>
        </p:txBody>
      </p:sp>
    </p:spTree>
    <p:extLst>
      <p:ext uri="{BB962C8B-B14F-4D97-AF65-F5344CB8AC3E}">
        <p14:creationId xmlns:p14="http://schemas.microsoft.com/office/powerpoint/2010/main" val="3752282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Oxygen</a:t>
            </a:r>
            <a:r>
              <a:rPr lang="en-US" baseline="0" dirty="0" smtClean="0"/>
              <a:t> almost </a:t>
            </a:r>
            <a:r>
              <a:rPr lang="en-US" baseline="0" dirty="0" err="1" smtClean="0"/>
              <a:t>finised</a:t>
            </a:r>
            <a:endParaRPr lang="en-US" dirty="0" smtClean="0"/>
          </a:p>
          <a:p>
            <a:endParaRPr lang="en-US" dirty="0" smtClean="0"/>
          </a:p>
          <a:p>
            <a:r>
              <a:rPr lang="en-US" dirty="0" smtClean="0"/>
              <a:t>U won’t be able to discover the whole planet </a:t>
            </a:r>
          </a:p>
          <a:p>
            <a:endParaRPr lang="en-US" dirty="0" smtClean="0"/>
          </a:p>
          <a:p>
            <a:r>
              <a:rPr lang="en-US" dirty="0" smtClean="0"/>
              <a:t>Uncertainty </a:t>
            </a:r>
          </a:p>
          <a:p>
            <a:endParaRPr lang="en-US" dirty="0" smtClean="0"/>
          </a:p>
          <a:p>
            <a:r>
              <a:rPr lang="en-US" dirty="0" smtClean="0"/>
              <a:t>What</a:t>
            </a:r>
            <a:r>
              <a:rPr lang="en-US" baseline="0" dirty="0" smtClean="0"/>
              <a:t> if I didn’t find info, shall I answer with yes or no?</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13</a:t>
            </a:fld>
            <a:endParaRPr lang="en-US"/>
          </a:p>
        </p:txBody>
      </p:sp>
    </p:spTree>
    <p:extLst>
      <p:ext uri="{BB962C8B-B14F-4D97-AF65-F5344CB8AC3E}">
        <p14:creationId xmlns:p14="http://schemas.microsoft.com/office/powerpoint/2010/main" val="33138698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 Explaining to laypeople why bootstrapping works - Cross Validated</a:t>
            </a:r>
          </a:p>
          <a:p>
            <a:r>
              <a:rPr lang="en-US" dirty="0" smtClean="0"/>
              <a:t>https://stats.stackexchange.com/questions/26088/explaining-to-laypeople-why-bootstrapping-works </a:t>
            </a:r>
          </a:p>
          <a:p>
            <a:endParaRPr lang="en-US" dirty="0" smtClean="0"/>
          </a:p>
          <a:p>
            <a:r>
              <a:rPr lang="en-US" sz="1200" b="0" i="0" kern="1200" dirty="0" smtClean="0">
                <a:solidFill>
                  <a:schemeClr val="tx1"/>
                </a:solidFill>
                <a:effectLst/>
                <a:latin typeface="+mn-lt"/>
                <a:ea typeface="+mn-ea"/>
                <a:cs typeface="+mn-cs"/>
              </a:rPr>
              <a:t> The question asks, "if we are resampling from our sample, how is it that we are learning something about the population rather than only about the sample?" Resampling is </a:t>
            </a:r>
            <a:r>
              <a:rPr lang="en-US" sz="1200" b="0" i="1" kern="1200" dirty="0" smtClean="0">
                <a:solidFill>
                  <a:schemeClr val="tx1"/>
                </a:solidFill>
                <a:effectLst/>
                <a:latin typeface="+mn-lt"/>
                <a:ea typeface="+mn-ea"/>
                <a:cs typeface="+mn-cs"/>
              </a:rPr>
              <a:t>not</a:t>
            </a:r>
            <a:r>
              <a:rPr lang="en-US" sz="1200" b="0" i="0" kern="1200" dirty="0" smtClean="0">
                <a:solidFill>
                  <a:schemeClr val="tx1"/>
                </a:solidFill>
                <a:effectLst/>
                <a:latin typeface="+mn-lt"/>
                <a:ea typeface="+mn-ea"/>
                <a:cs typeface="+mn-cs"/>
              </a:rPr>
              <a:t> done to provide an estimate of the population distribution--we take our sample itself as a model of the population. Rather, resampling is done to provide an estimate of the </a:t>
            </a:r>
            <a:r>
              <a:rPr lang="en-US" sz="1200" b="0" i="1" kern="1200" dirty="0" smtClean="0">
                <a:solidFill>
                  <a:schemeClr val="tx1"/>
                </a:solidFill>
                <a:effectLst/>
                <a:latin typeface="+mn-lt"/>
                <a:ea typeface="+mn-ea"/>
                <a:cs typeface="+mn-cs"/>
              </a:rPr>
              <a:t>sampling distribution</a:t>
            </a:r>
            <a:r>
              <a:rPr lang="en-US" sz="1200" b="0" i="0" kern="1200" dirty="0" smtClean="0">
                <a:solidFill>
                  <a:schemeClr val="tx1"/>
                </a:solidFill>
                <a:effectLst/>
                <a:latin typeface="+mn-lt"/>
                <a:ea typeface="+mn-ea"/>
                <a:cs typeface="+mn-cs"/>
              </a:rPr>
              <a:t> of the sample statistic in question.</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Using </a:t>
            </a:r>
            <a:r>
              <a:rPr lang="en-US" sz="1200" b="1" i="0" kern="1200" dirty="0" err="1" smtClean="0">
                <a:solidFill>
                  <a:schemeClr val="tx1"/>
                </a:solidFill>
                <a:effectLst/>
                <a:latin typeface="+mn-lt"/>
                <a:ea typeface="+mn-ea"/>
                <a:cs typeface="+mn-cs"/>
              </a:rPr>
              <a:t>random.choice</a:t>
            </a:r>
            <a:r>
              <a:rPr lang="en-US" sz="1200" b="0" i="0" kern="1200" dirty="0" smtClean="0">
                <a:solidFill>
                  <a:schemeClr val="tx1"/>
                </a:solidFill>
                <a:effectLst/>
                <a:latin typeface="+mn-lt"/>
                <a:ea typeface="+mn-ea"/>
                <a:cs typeface="+mn-cs"/>
              </a:rPr>
              <a:t> in python actually samples with replacement</a:t>
            </a:r>
            <a:endParaRPr lang="en-US" dirty="0" smtClean="0"/>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144</a:t>
            </a:fld>
            <a:endParaRPr lang="en-US"/>
          </a:p>
        </p:txBody>
      </p:sp>
    </p:spTree>
    <p:extLst>
      <p:ext uri="{BB962C8B-B14F-4D97-AF65-F5344CB8AC3E}">
        <p14:creationId xmlns:p14="http://schemas.microsoft.com/office/powerpoint/2010/main" val="35164741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Learning the central limit theorem and bootstrapping: a hands on approach. | by MB | Analytics </a:t>
            </a:r>
            <a:r>
              <a:rPr lang="en-US" dirty="0" err="1" smtClean="0"/>
              <a:t>Vidhya</a:t>
            </a:r>
            <a:r>
              <a:rPr lang="en-US" dirty="0" smtClean="0"/>
              <a:t> | Medium</a:t>
            </a:r>
          </a:p>
          <a:p>
            <a:r>
              <a:rPr lang="en-US" dirty="0" smtClean="0"/>
              <a:t>https://medium.com/analytics-vidhya/learning-the-central-limit-theorem-and-bootstrapping-a-hands-on-approach-78da7cad0438 </a:t>
            </a:r>
          </a:p>
          <a:p>
            <a:endParaRPr lang="en-US" dirty="0" smtClean="0"/>
          </a:p>
          <a:p>
            <a:endParaRPr lang="en-US" dirty="0" smtClean="0"/>
          </a:p>
          <a:p>
            <a:r>
              <a:rPr lang="en-US" dirty="0" smtClean="0"/>
              <a:t>The intro</a:t>
            </a:r>
            <a:r>
              <a:rPr lang="en-US" baseline="0" dirty="0" smtClean="0"/>
              <a:t> is really nice. Then suddenly it talked about t test in a relatively bad way </a:t>
            </a:r>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145</a:t>
            </a:fld>
            <a:endParaRPr lang="en-US"/>
          </a:p>
        </p:txBody>
      </p:sp>
    </p:spTree>
    <p:extLst>
      <p:ext uri="{BB962C8B-B14F-4D97-AF65-F5344CB8AC3E}">
        <p14:creationId xmlns:p14="http://schemas.microsoft.com/office/powerpoint/2010/main" val="40870228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How important is this theorem to medicine? Well, every biophysical variable we consider for a patient (vitals, labs, ECG, etc.) is defined as normal or abnormal based on this theorem.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general, someone is said to be afebrile if their core temperature falls within 2 standard deviations of the mean core temperature of the population. Do we know the true mean temperature of the entire human population? Of course not. So how do we know the population mean and standard deviation? Well we have to assume that means and variance of samples within the population follow a normal distribution based on the Central Limit Theorem and then we can use basic statistics to define normal. As an aside, what is normal for core temperature? 37 C right? Not exactly, read more </a:t>
            </a:r>
            <a:r>
              <a:rPr lang="en-US" sz="1200" b="0" i="0" u="sng" kern="1200" dirty="0" smtClean="0">
                <a:solidFill>
                  <a:schemeClr val="tx1"/>
                </a:solidFill>
                <a:effectLst/>
                <a:latin typeface="+mn-lt"/>
                <a:ea typeface="+mn-ea"/>
                <a:cs typeface="+mn-cs"/>
                <a:hlinkClick r:id="rId3"/>
              </a:rPr>
              <a:t>here…</a:t>
            </a: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147</a:t>
            </a:fld>
            <a:endParaRPr lang="en-US"/>
          </a:p>
        </p:txBody>
      </p:sp>
    </p:spTree>
    <p:extLst>
      <p:ext uri="{BB962C8B-B14F-4D97-AF65-F5344CB8AC3E}">
        <p14:creationId xmlns:p14="http://schemas.microsoft.com/office/powerpoint/2010/main" val="288906030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150</a:t>
            </a:fld>
            <a:endParaRPr lang="en-US"/>
          </a:p>
        </p:txBody>
      </p:sp>
    </p:spTree>
    <p:extLst>
      <p:ext uri="{BB962C8B-B14F-4D97-AF65-F5344CB8AC3E}">
        <p14:creationId xmlns:p14="http://schemas.microsoft.com/office/powerpoint/2010/main" val="19861819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 Explaining to laypeople why bootstrapping works - Cross Validated</a:t>
            </a:r>
          </a:p>
          <a:p>
            <a:r>
              <a:rPr lang="en-US" dirty="0" smtClean="0"/>
              <a:t>https://stats.stackexchange.com/questions/26088/explaining-to-laypeople-why-bootstrapping-works </a:t>
            </a:r>
          </a:p>
          <a:p>
            <a:endParaRPr lang="en-US" dirty="0" smtClean="0"/>
          </a:p>
          <a:p>
            <a:endParaRPr lang="en-US" dirty="0" smtClean="0"/>
          </a:p>
          <a:p>
            <a:r>
              <a:rPr lang="en-US" sz="1200" b="0" i="0" kern="1200" dirty="0" smtClean="0">
                <a:solidFill>
                  <a:schemeClr val="tx1"/>
                </a:solidFill>
                <a:effectLst/>
                <a:latin typeface="+mn-lt"/>
                <a:ea typeface="+mn-ea"/>
                <a:cs typeface="+mn-cs"/>
              </a:rPr>
              <a:t> The question asks, "if we are resampling from our sample, how is it that we are learning something about the population rather than only about the sample?" Resampling is </a:t>
            </a:r>
            <a:r>
              <a:rPr lang="en-US" sz="1200" b="0" i="1" kern="1200" dirty="0" smtClean="0">
                <a:solidFill>
                  <a:schemeClr val="tx1"/>
                </a:solidFill>
                <a:effectLst/>
                <a:latin typeface="+mn-lt"/>
                <a:ea typeface="+mn-ea"/>
                <a:cs typeface="+mn-cs"/>
              </a:rPr>
              <a:t>not</a:t>
            </a:r>
            <a:r>
              <a:rPr lang="en-US" sz="1200" b="0" i="0" kern="1200" dirty="0" smtClean="0">
                <a:solidFill>
                  <a:schemeClr val="tx1"/>
                </a:solidFill>
                <a:effectLst/>
                <a:latin typeface="+mn-lt"/>
                <a:ea typeface="+mn-ea"/>
                <a:cs typeface="+mn-cs"/>
              </a:rPr>
              <a:t> done to provide an estimate of the population distribution--we take our sample itself as a model of the population. Rather, resampling is done to provide an estimate of the </a:t>
            </a:r>
            <a:r>
              <a:rPr lang="en-US" sz="1200" b="0" i="1" kern="1200" dirty="0" smtClean="0">
                <a:solidFill>
                  <a:schemeClr val="tx1"/>
                </a:solidFill>
                <a:effectLst/>
                <a:latin typeface="+mn-lt"/>
                <a:ea typeface="+mn-ea"/>
                <a:cs typeface="+mn-cs"/>
              </a:rPr>
              <a:t>sampling distribution</a:t>
            </a:r>
            <a:r>
              <a:rPr lang="en-US" sz="1200" b="0" i="0" kern="1200" dirty="0" smtClean="0">
                <a:solidFill>
                  <a:schemeClr val="tx1"/>
                </a:solidFill>
                <a:effectLst/>
                <a:latin typeface="+mn-lt"/>
                <a:ea typeface="+mn-ea"/>
                <a:cs typeface="+mn-cs"/>
              </a:rPr>
              <a:t> of the sample statistic in question.</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Using </a:t>
            </a:r>
            <a:r>
              <a:rPr lang="en-US" sz="1200" b="1" i="0" kern="1200" dirty="0" err="1" smtClean="0">
                <a:solidFill>
                  <a:schemeClr val="tx1"/>
                </a:solidFill>
                <a:effectLst/>
                <a:latin typeface="+mn-lt"/>
                <a:ea typeface="+mn-ea"/>
                <a:cs typeface="+mn-cs"/>
              </a:rPr>
              <a:t>random.choice</a:t>
            </a:r>
            <a:r>
              <a:rPr lang="en-US" sz="1200" b="0" i="0" kern="1200" dirty="0" smtClean="0">
                <a:solidFill>
                  <a:schemeClr val="tx1"/>
                </a:solidFill>
                <a:effectLst/>
                <a:latin typeface="+mn-lt"/>
                <a:ea typeface="+mn-ea"/>
                <a:cs typeface="+mn-cs"/>
              </a:rPr>
              <a:t> in python actually samples with replacement</a:t>
            </a:r>
            <a:endParaRPr lang="en-US" dirty="0" smtClean="0"/>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151</a:t>
            </a:fld>
            <a:endParaRPr lang="en-US"/>
          </a:p>
        </p:txBody>
      </p:sp>
    </p:spTree>
    <p:extLst>
      <p:ext uri="{BB962C8B-B14F-4D97-AF65-F5344CB8AC3E}">
        <p14:creationId xmlns:p14="http://schemas.microsoft.com/office/powerpoint/2010/main" val="288322385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Lets make some fake data with a normal distribution to answer a clinical question. Lets say we have a population and we would like to know the populations average systolic blood pressure (SBP). Lets make the population a total of 100,000 people. Lets also assume that everyone has an SBP between 70:180 with a mean of 120 and a SD of 13. Here is a look at our data.</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153</a:t>
            </a:fld>
            <a:endParaRPr lang="en-US"/>
          </a:p>
        </p:txBody>
      </p:sp>
    </p:spTree>
    <p:extLst>
      <p:ext uri="{BB962C8B-B14F-4D97-AF65-F5344CB8AC3E}">
        <p14:creationId xmlns:p14="http://schemas.microsoft.com/office/powerpoint/2010/main" val="29321090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Tests for testing</a:t>
            </a:r>
            <a:r>
              <a:rPr lang="en-US" baseline="0" dirty="0" smtClean="0"/>
              <a:t> assumptions </a:t>
            </a:r>
          </a:p>
          <a:p>
            <a:r>
              <a:rPr lang="en-US" baseline="0" dirty="0" smtClean="0"/>
              <a:t>Plots </a:t>
            </a:r>
          </a:p>
          <a:p>
            <a:r>
              <a:rPr lang="en-US" baseline="0" dirty="0" smtClean="0"/>
              <a:t>Contradicting tests</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154</a:t>
            </a:fld>
            <a:endParaRPr lang="en-US"/>
          </a:p>
        </p:txBody>
      </p:sp>
    </p:spTree>
    <p:extLst>
      <p:ext uri="{BB962C8B-B14F-4D97-AF65-F5344CB8AC3E}">
        <p14:creationId xmlns:p14="http://schemas.microsoft.com/office/powerpoint/2010/main" val="9835746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157</a:t>
            </a:fld>
            <a:endParaRPr lang="en-US"/>
          </a:p>
        </p:txBody>
      </p:sp>
    </p:spTree>
    <p:extLst>
      <p:ext uri="{BB962C8B-B14F-4D97-AF65-F5344CB8AC3E}">
        <p14:creationId xmlns:p14="http://schemas.microsoft.com/office/powerpoint/2010/main" val="77703388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but covers 99% of the means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158</a:t>
            </a:fld>
            <a:endParaRPr lang="en-US"/>
          </a:p>
        </p:txBody>
      </p:sp>
    </p:spTree>
    <p:extLst>
      <p:ext uri="{BB962C8B-B14F-4D97-AF65-F5344CB8AC3E}">
        <p14:creationId xmlns:p14="http://schemas.microsoft.com/office/powerpoint/2010/main" val="279584176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161</a:t>
            </a:fld>
            <a:endParaRPr lang="en-US"/>
          </a:p>
        </p:txBody>
      </p:sp>
    </p:spTree>
    <p:extLst>
      <p:ext uri="{BB962C8B-B14F-4D97-AF65-F5344CB8AC3E}">
        <p14:creationId xmlns:p14="http://schemas.microsoft.com/office/powerpoint/2010/main" val="3401700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F56CBBB-308C-4D2F-9476-434D6652F71C}" type="datetimeFigureOut">
              <a:rPr lang="en-US" smtClean="0"/>
              <a:t>2021-07-28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F2689-95BE-48BC-BB01-F2DB1CD687C1}" type="slidenum">
              <a:rPr lang="en-US" smtClean="0"/>
              <a:t>‹#›</a:t>
            </a:fld>
            <a:endParaRPr lang="en-US"/>
          </a:p>
        </p:txBody>
      </p:sp>
    </p:spTree>
    <p:extLst>
      <p:ext uri="{BB962C8B-B14F-4D97-AF65-F5344CB8AC3E}">
        <p14:creationId xmlns:p14="http://schemas.microsoft.com/office/powerpoint/2010/main" val="2181728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F56CBBB-308C-4D2F-9476-434D6652F71C}" type="datetimeFigureOut">
              <a:rPr lang="en-US" smtClean="0"/>
              <a:t>2021-07-28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89AF2689-95BE-48BC-BB01-F2DB1CD687C1}" type="slidenum">
              <a:rPr lang="en-US" smtClean="0"/>
              <a:t>‹#›</a:t>
            </a:fld>
            <a:endParaRPr lang="en-US"/>
          </a:p>
        </p:txBody>
      </p:sp>
    </p:spTree>
    <p:extLst>
      <p:ext uri="{BB962C8B-B14F-4D97-AF65-F5344CB8AC3E}">
        <p14:creationId xmlns:p14="http://schemas.microsoft.com/office/powerpoint/2010/main" val="36296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B731502-318C-41A0-83C4-487DB012C3B9}"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2021-07-28</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EA9A12-05CD-43BD-ABBC-BCF0AC033AB2}"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7" name="Picture 6"/>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0693455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2021-07-28</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8" name="Picture 7"/>
          <p:cNvPicPr>
            <a:picLocks noChangeAspect="1"/>
          </p:cNvPicPr>
          <p:nvPr userDrawn="1"/>
        </p:nvPicPr>
        <p:blipFill>
          <a:blip r:embed="rId5"/>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418202508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79" r:id="rId3"/>
  </p:sldLayoutIdLst>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owardsdatascience.com/introduction-to-bootstrapping-in-data-science-part-1-6e3483636f67"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towardsdatascience.com/demystifying-hypothesis-testing-with-simple-python-examples-4997ad3c5294"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4.xml"/><Relationship Id="rId1" Type="http://schemas.openxmlformats.org/officeDocument/2006/relationships/slideLayout" Target="../slideLayouts/slideLayout3.xml"/><Relationship Id="rId5" Type="http://schemas.openxmlformats.org/officeDocument/2006/relationships/image" Target="../media/image120.png"/><Relationship Id="rId4" Type="http://schemas.openxmlformats.org/officeDocument/2006/relationships/image" Target="../media/image119.png"/></Relationships>
</file>

<file path=ppt/slides/_rels/slide10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126.png"/><Relationship Id="rId4" Type="http://schemas.openxmlformats.org/officeDocument/2006/relationships/image" Target="../media/image125.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129.png"/><Relationship Id="rId4" Type="http://schemas.openxmlformats.org/officeDocument/2006/relationships/image" Target="../media/image12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131.png"/></Relationships>
</file>

<file path=ppt/slides/_rels/slide11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9.xml"/><Relationship Id="rId1" Type="http://schemas.openxmlformats.org/officeDocument/2006/relationships/slideLayout" Target="../slideLayouts/slideLayout3.xml"/><Relationship Id="rId5" Type="http://schemas.openxmlformats.org/officeDocument/2006/relationships/image" Target="../media/image135.png"/><Relationship Id="rId4" Type="http://schemas.openxmlformats.org/officeDocument/2006/relationships/image" Target="../media/image134.png"/></Relationships>
</file>

<file path=ppt/slides/_rels/slide11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137.png"/></Relationships>
</file>

<file path=ppt/slides/_rels/slide11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3.xml"/><Relationship Id="rId4" Type="http://schemas.openxmlformats.org/officeDocument/2006/relationships/image" Target="../media/image152.png"/></Relationships>
</file>

<file path=ppt/slides/_rels/slide13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154.png"/></Relationships>
</file>

<file path=ppt/slides/_rels/slide1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image" Target="../media/image156.png"/></Relationships>
</file>

<file path=ppt/slides/_rels/slide13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88.xml"/><Relationship Id="rId1" Type="http://schemas.openxmlformats.org/officeDocument/2006/relationships/slideLayout" Target="../slideLayouts/slideLayout3.xml"/><Relationship Id="rId4" Type="http://schemas.openxmlformats.org/officeDocument/2006/relationships/image" Target="../media/image160.png"/></Relationships>
</file>

<file path=ppt/slides/_rels/slide14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image" Target="../media/image163.png"/></Relationships>
</file>

<file path=ppt/slides/_rels/slide14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165.png"/></Relationships>
</file>

<file path=ppt/slides/_rels/slide14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3.xml"/><Relationship Id="rId1" Type="http://schemas.openxmlformats.org/officeDocument/2006/relationships/slideLayout" Target="../slideLayouts/slideLayout3.xml"/><Relationship Id="rId5" Type="http://schemas.openxmlformats.org/officeDocument/2006/relationships/image" Target="../media/image169.png"/><Relationship Id="rId4" Type="http://schemas.openxmlformats.org/officeDocument/2006/relationships/image" Target="../media/image167.png"/></Relationships>
</file>

<file path=ppt/slides/_rels/slide15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173.png"/></Relationships>
</file>

<file path=ppt/slides/_rels/slide15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7.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15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8.xml"/><Relationship Id="rId1" Type="http://schemas.openxmlformats.org/officeDocument/2006/relationships/slideLayout" Target="../slideLayouts/slideLayout3.xml"/><Relationship Id="rId4" Type="http://schemas.openxmlformats.org/officeDocument/2006/relationships/image" Target="../media/image137.png"/></Relationships>
</file>

<file path=ppt/slides/_rels/slide15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0.xml"/><Relationship Id="rId1" Type="http://schemas.openxmlformats.org/officeDocument/2006/relationships/slideLayout" Target="../slideLayouts/slideLayout3.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16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183.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14.xml"/><Relationship Id="rId1" Type="http://schemas.openxmlformats.org/officeDocument/2006/relationships/slideLayout" Target="../slideLayouts/slideLayout3.xml"/><Relationship Id="rId5" Type="http://schemas.openxmlformats.org/officeDocument/2006/relationships/image" Target="../media/image199.png"/><Relationship Id="rId4" Type="http://schemas.openxmlformats.org/officeDocument/2006/relationships/image" Target="../media/image198.png"/></Relationships>
</file>

<file path=ppt/slides/_rels/slide18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3" Type="http://schemas.openxmlformats.org/officeDocument/2006/relationships/image" Target="../media/image211.gif"/><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00.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5.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jpeg"/></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s://projects.datacamp.com/projects/20"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67.jpeg"/><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2" Type="http://schemas.openxmlformats.org/officeDocument/2006/relationships/hyperlink" Target="https://bit.ly/quaesita_damnedlies"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96.jpeg"/><Relationship Id="rId4" Type="http://schemas.openxmlformats.org/officeDocument/2006/relationships/image" Target="../media/image95.png"/></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8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8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04.png"/></Relationships>
</file>

<file path=ppt/slides/_rels/slide9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Vip</a:t>
            </a:r>
            <a:r>
              <a:rPr lang="en-US" dirty="0" smtClean="0"/>
              <a:t> link</a:t>
            </a:r>
            <a:endParaRPr lang="en-US" dirty="0"/>
          </a:p>
        </p:txBody>
      </p:sp>
      <p:sp>
        <p:nvSpPr>
          <p:cNvPr id="3" name="Content Placeholder 2"/>
          <p:cNvSpPr>
            <a:spLocks noGrp="1"/>
          </p:cNvSpPr>
          <p:nvPr>
            <p:ph idx="1"/>
          </p:nvPr>
        </p:nvSpPr>
        <p:spPr/>
        <p:txBody>
          <a:bodyPr>
            <a:normAutofit fontScale="92500" lnSpcReduction="20000"/>
          </a:bodyPr>
          <a:lstStyle/>
          <a:p>
            <a:r>
              <a:rPr lang="en-US" dirty="0"/>
              <a:t>Introduction to Bootstrapping in Data Science — part 1 | by Alejandro Rodríguez | Towards Data Science</a:t>
            </a:r>
          </a:p>
          <a:p>
            <a:r>
              <a:rPr lang="en-US" dirty="0">
                <a:hlinkClick r:id="rId3"/>
              </a:rPr>
              <a:t>https://</a:t>
            </a:r>
            <a:r>
              <a:rPr lang="en-US" dirty="0" smtClean="0">
                <a:hlinkClick r:id="rId3"/>
              </a:rPr>
              <a:t>towardsdatascience.com/introduction-to-bootstrapping-in-data-science-part-1-6e3483636f67</a:t>
            </a:r>
            <a:r>
              <a:rPr lang="en-US" dirty="0" smtClean="0"/>
              <a:t> </a:t>
            </a:r>
          </a:p>
          <a:p>
            <a:endParaRPr lang="en-US" dirty="0"/>
          </a:p>
          <a:p>
            <a:r>
              <a:rPr lang="en-US" dirty="0"/>
              <a:t>Demystifying hypothesis testing with simple Python examples | by </a:t>
            </a:r>
            <a:r>
              <a:rPr lang="en-US" dirty="0" err="1"/>
              <a:t>Tirthajyoti</a:t>
            </a:r>
            <a:r>
              <a:rPr lang="en-US" dirty="0"/>
              <a:t> Sarkar | Towards Data Science</a:t>
            </a:r>
          </a:p>
          <a:p>
            <a:r>
              <a:rPr lang="en-US" dirty="0">
                <a:hlinkClick r:id="rId4"/>
              </a:rPr>
              <a:t>https://</a:t>
            </a:r>
            <a:r>
              <a:rPr lang="en-US" dirty="0" smtClean="0">
                <a:hlinkClick r:id="rId4"/>
              </a:rPr>
              <a:t>towardsdatascience.com/demystifying-hypothesis-testing-with-simple-python-examples-4997ad3c5294</a:t>
            </a:r>
            <a:r>
              <a:rPr lang="en-US" dirty="0" smtClean="0"/>
              <a:t> </a:t>
            </a:r>
          </a:p>
          <a:p>
            <a:endParaRPr lang="en-US" dirty="0"/>
          </a:p>
          <a:p>
            <a:r>
              <a:rPr lang="en-US" dirty="0"/>
              <a:t>Central Limit Theorem: a real-life application | by Carolina Bento | Towards Data Science</a:t>
            </a:r>
          </a:p>
          <a:p>
            <a:r>
              <a:rPr lang="en-US" dirty="0"/>
              <a:t>https://towardsdatascience.com/central-limit-theorem-a-real-life-application-f638657686e1</a:t>
            </a:r>
          </a:p>
        </p:txBody>
      </p:sp>
    </p:spTree>
    <p:extLst>
      <p:ext uri="{BB962C8B-B14F-4D97-AF65-F5344CB8AC3E}">
        <p14:creationId xmlns:p14="http://schemas.microsoft.com/office/powerpoint/2010/main" val="3346873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472107" y="2922646"/>
            <a:ext cx="4324954" cy="447737"/>
          </a:xfrm>
          <a:prstGeom prst="rect">
            <a:avLst/>
          </a:prstGeom>
        </p:spPr>
      </p:pic>
      <p:pic>
        <p:nvPicPr>
          <p:cNvPr id="5" name="Picture 4"/>
          <p:cNvPicPr>
            <a:picLocks noChangeAspect="1"/>
          </p:cNvPicPr>
          <p:nvPr/>
        </p:nvPicPr>
        <p:blipFill>
          <a:blip r:embed="rId4"/>
          <a:stretch>
            <a:fillRect/>
          </a:stretch>
        </p:blipFill>
        <p:spPr>
          <a:xfrm>
            <a:off x="228921" y="5391094"/>
            <a:ext cx="6811326" cy="400106"/>
          </a:xfrm>
          <a:prstGeom prst="rect">
            <a:avLst/>
          </a:prstGeom>
        </p:spPr>
      </p:pic>
      <p:pic>
        <p:nvPicPr>
          <p:cNvPr id="6" name="Picture 5"/>
          <p:cNvPicPr>
            <a:picLocks noChangeAspect="1"/>
          </p:cNvPicPr>
          <p:nvPr/>
        </p:nvPicPr>
        <p:blipFill>
          <a:blip r:embed="rId5"/>
          <a:stretch>
            <a:fillRect/>
          </a:stretch>
        </p:blipFill>
        <p:spPr>
          <a:xfrm>
            <a:off x="7074261" y="1562100"/>
            <a:ext cx="4858428" cy="4734586"/>
          </a:xfrm>
          <a:prstGeom prst="rect">
            <a:avLst/>
          </a:prstGeom>
        </p:spPr>
      </p:pic>
    </p:spTree>
    <p:extLst>
      <p:ext uri="{BB962C8B-B14F-4D97-AF65-F5344CB8AC3E}">
        <p14:creationId xmlns:p14="http://schemas.microsoft.com/office/powerpoint/2010/main" val="172423759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591300" y="1944204"/>
            <a:ext cx="5338965" cy="4341192"/>
          </a:xfrm>
          <a:prstGeom prst="rect">
            <a:avLst/>
          </a:prstGeom>
        </p:spPr>
      </p:pic>
      <p:pic>
        <p:nvPicPr>
          <p:cNvPr id="5" name="Picture 4"/>
          <p:cNvPicPr>
            <a:picLocks noChangeAspect="1"/>
          </p:cNvPicPr>
          <p:nvPr/>
        </p:nvPicPr>
        <p:blipFill>
          <a:blip r:embed="rId3"/>
          <a:stretch>
            <a:fillRect/>
          </a:stretch>
        </p:blipFill>
        <p:spPr>
          <a:xfrm>
            <a:off x="259653" y="3211402"/>
            <a:ext cx="5963497" cy="1806795"/>
          </a:xfrm>
          <a:prstGeom prst="rect">
            <a:avLst/>
          </a:prstGeom>
        </p:spPr>
      </p:pic>
    </p:spTree>
    <p:extLst>
      <p:ext uri="{BB962C8B-B14F-4D97-AF65-F5344CB8AC3E}">
        <p14:creationId xmlns:p14="http://schemas.microsoft.com/office/powerpoint/2010/main" val="269636036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extreme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1330" y="2348821"/>
            <a:ext cx="4940215" cy="2535105"/>
          </a:xfrm>
          <a:prstGeom prst="rect">
            <a:avLst/>
          </a:prstGeom>
        </p:spPr>
      </p:pic>
      <p:pic>
        <p:nvPicPr>
          <p:cNvPr id="5" name="Picture 4"/>
          <p:cNvPicPr>
            <a:picLocks noChangeAspect="1"/>
          </p:cNvPicPr>
          <p:nvPr/>
        </p:nvPicPr>
        <p:blipFill>
          <a:blip r:embed="rId3"/>
          <a:stretch>
            <a:fillRect/>
          </a:stretch>
        </p:blipFill>
        <p:spPr>
          <a:xfrm>
            <a:off x="6648450" y="2348821"/>
            <a:ext cx="5410138" cy="2535105"/>
          </a:xfrm>
          <a:prstGeom prst="rect">
            <a:avLst/>
          </a:prstGeom>
        </p:spPr>
      </p:pic>
    </p:spTree>
    <p:extLst>
      <p:ext uri="{BB962C8B-B14F-4D97-AF65-F5344CB8AC3E}">
        <p14:creationId xmlns:p14="http://schemas.microsoft.com/office/powerpoint/2010/main" val="185565274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1709287"/>
            <a:ext cx="8720916" cy="4811026"/>
          </a:xfrm>
          <a:prstGeom prst="rect">
            <a:avLst/>
          </a:prstGeom>
        </p:spPr>
      </p:pic>
    </p:spTree>
    <p:extLst>
      <p:ext uri="{BB962C8B-B14F-4D97-AF65-F5344CB8AC3E}">
        <p14:creationId xmlns:p14="http://schemas.microsoft.com/office/powerpoint/2010/main" val="124196195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sided p value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20220" y="2343897"/>
            <a:ext cx="8949478" cy="3874023"/>
          </a:xfrm>
          <a:prstGeom prst="rect">
            <a:avLst/>
          </a:prstGeom>
        </p:spPr>
      </p:pic>
    </p:spTree>
    <p:extLst>
      <p:ext uri="{BB962C8B-B14F-4D97-AF65-F5344CB8AC3E}">
        <p14:creationId xmlns:p14="http://schemas.microsoft.com/office/powerpoint/2010/main" val="367401079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 drug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941215" y="2652508"/>
            <a:ext cx="10307488" cy="2924583"/>
          </a:xfrm>
          <a:prstGeom prst="rect">
            <a:avLst/>
          </a:prstGeom>
        </p:spPr>
      </p:pic>
      <p:sp>
        <p:nvSpPr>
          <p:cNvPr id="5" name="Rectangle 4"/>
          <p:cNvSpPr/>
          <p:nvPr/>
        </p:nvSpPr>
        <p:spPr>
          <a:xfrm>
            <a:off x="5655931" y="6346507"/>
            <a:ext cx="3453189" cy="369332"/>
          </a:xfrm>
          <a:prstGeom prst="rect">
            <a:avLst/>
          </a:prstGeom>
        </p:spPr>
        <p:txBody>
          <a:bodyPr wrap="none">
            <a:spAutoFit/>
          </a:bodyPr>
          <a:lstStyle/>
          <a:p>
            <a:r>
              <a:rPr lang="en-US" b="1" dirty="0">
                <a:solidFill>
                  <a:srgbClr val="FF0000"/>
                </a:solidFill>
              </a:rPr>
              <a:t>Where are more extreme values?</a:t>
            </a:r>
          </a:p>
        </p:txBody>
      </p:sp>
    </p:spTree>
    <p:extLst>
      <p:ext uri="{BB962C8B-B14F-4D97-AF65-F5344CB8AC3E}">
        <p14:creationId xmlns:p14="http://schemas.microsoft.com/office/powerpoint/2010/main" val="282445073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direction</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87694" y="2011680"/>
            <a:ext cx="5807265" cy="3410426"/>
          </a:xfrm>
          <a:prstGeom prst="rect">
            <a:avLst/>
          </a:prstGeom>
        </p:spPr>
      </p:pic>
      <p:pic>
        <p:nvPicPr>
          <p:cNvPr id="6" name="Picture 5"/>
          <p:cNvPicPr>
            <a:picLocks noChangeAspect="1"/>
          </p:cNvPicPr>
          <p:nvPr/>
        </p:nvPicPr>
        <p:blipFill>
          <a:blip r:embed="rId4"/>
          <a:stretch>
            <a:fillRect/>
          </a:stretch>
        </p:blipFill>
        <p:spPr>
          <a:xfrm>
            <a:off x="6594992" y="2011680"/>
            <a:ext cx="5440915" cy="3410426"/>
          </a:xfrm>
          <a:prstGeom prst="rect">
            <a:avLst/>
          </a:prstGeom>
        </p:spPr>
      </p:pic>
      <p:pic>
        <p:nvPicPr>
          <p:cNvPr id="7" name="Picture 6"/>
          <p:cNvPicPr>
            <a:picLocks noChangeAspect="1"/>
          </p:cNvPicPr>
          <p:nvPr/>
        </p:nvPicPr>
        <p:blipFill>
          <a:blip r:embed="rId5"/>
          <a:stretch>
            <a:fillRect/>
          </a:stretch>
        </p:blipFill>
        <p:spPr>
          <a:xfrm>
            <a:off x="3652382" y="5777510"/>
            <a:ext cx="6525536" cy="838317"/>
          </a:xfrm>
          <a:prstGeom prst="rect">
            <a:avLst/>
          </a:prstGeom>
        </p:spPr>
      </p:pic>
    </p:spTree>
    <p:extLst>
      <p:ext uri="{BB962C8B-B14F-4D97-AF65-F5344CB8AC3E}">
        <p14:creationId xmlns:p14="http://schemas.microsoft.com/office/powerpoint/2010/main" val="109019573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08142" y="1661770"/>
            <a:ext cx="10078857" cy="4906060"/>
          </a:xfrm>
          <a:prstGeom prst="rect">
            <a:avLst/>
          </a:prstGeom>
        </p:spPr>
      </p:pic>
    </p:spTree>
    <p:extLst>
      <p:ext uri="{BB962C8B-B14F-4D97-AF65-F5344CB8AC3E}">
        <p14:creationId xmlns:p14="http://schemas.microsoft.com/office/powerpoint/2010/main" val="366449511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41082" y="1792936"/>
            <a:ext cx="11307753" cy="4953691"/>
          </a:xfrm>
          <a:prstGeom prst="rect">
            <a:avLst/>
          </a:prstGeom>
        </p:spPr>
      </p:pic>
    </p:spTree>
    <p:extLst>
      <p:ext uri="{BB962C8B-B14F-4D97-AF65-F5344CB8AC3E}">
        <p14:creationId xmlns:p14="http://schemas.microsoft.com/office/powerpoint/2010/main" val="34821356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47442" y="2504946"/>
            <a:ext cx="7097115" cy="1848108"/>
          </a:xfrm>
          <a:prstGeom prst="rect">
            <a:avLst/>
          </a:prstGeom>
        </p:spPr>
      </p:pic>
    </p:spTree>
    <p:extLst>
      <p:ext uri="{BB962C8B-B14F-4D97-AF65-F5344CB8AC3E}">
        <p14:creationId xmlns:p14="http://schemas.microsoft.com/office/powerpoint/2010/main" val="376173072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sided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028413" y="2011680"/>
            <a:ext cx="4115374" cy="3000794"/>
          </a:xfrm>
          <a:prstGeom prst="rect">
            <a:avLst/>
          </a:prstGeom>
        </p:spPr>
      </p:pic>
      <p:pic>
        <p:nvPicPr>
          <p:cNvPr id="5" name="Picture 4"/>
          <p:cNvPicPr>
            <a:picLocks noChangeAspect="1"/>
          </p:cNvPicPr>
          <p:nvPr/>
        </p:nvPicPr>
        <p:blipFill>
          <a:blip r:embed="rId4"/>
          <a:stretch>
            <a:fillRect/>
          </a:stretch>
        </p:blipFill>
        <p:spPr>
          <a:xfrm>
            <a:off x="5433920" y="3119394"/>
            <a:ext cx="1324160" cy="619211"/>
          </a:xfrm>
          <a:prstGeom prst="rect">
            <a:avLst/>
          </a:prstGeom>
        </p:spPr>
      </p:pic>
      <p:pic>
        <p:nvPicPr>
          <p:cNvPr id="6" name="Picture 5"/>
          <p:cNvPicPr>
            <a:picLocks noChangeAspect="1"/>
          </p:cNvPicPr>
          <p:nvPr/>
        </p:nvPicPr>
        <p:blipFill>
          <a:blip r:embed="rId5"/>
          <a:stretch>
            <a:fillRect/>
          </a:stretch>
        </p:blipFill>
        <p:spPr>
          <a:xfrm>
            <a:off x="7829340" y="3081288"/>
            <a:ext cx="3010320" cy="657317"/>
          </a:xfrm>
          <a:prstGeom prst="rect">
            <a:avLst/>
          </a:prstGeom>
        </p:spPr>
      </p:pic>
      <p:sp>
        <p:nvSpPr>
          <p:cNvPr id="7" name="Rectangle 6"/>
          <p:cNvSpPr/>
          <p:nvPr/>
        </p:nvSpPr>
        <p:spPr>
          <a:xfrm>
            <a:off x="6639274" y="5168384"/>
            <a:ext cx="2576346" cy="369332"/>
          </a:xfrm>
          <a:prstGeom prst="rect">
            <a:avLst/>
          </a:prstGeom>
        </p:spPr>
        <p:txBody>
          <a:bodyPr wrap="none">
            <a:spAutoFit/>
          </a:bodyPr>
          <a:lstStyle/>
          <a:p>
            <a:r>
              <a:rPr lang="en-US" dirty="0"/>
              <a:t>What if I want two sided?</a:t>
            </a:r>
          </a:p>
        </p:txBody>
      </p:sp>
    </p:spTree>
    <p:extLst>
      <p:ext uri="{BB962C8B-B14F-4D97-AF65-F5344CB8AC3E}">
        <p14:creationId xmlns:p14="http://schemas.microsoft.com/office/powerpoint/2010/main" val="29478543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action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552092" y="2841360"/>
            <a:ext cx="3375275" cy="2378432"/>
          </a:xfrm>
          <a:prstGeom prst="rect">
            <a:avLst/>
          </a:prstGeom>
        </p:spPr>
      </p:pic>
    </p:spTree>
    <p:extLst>
      <p:ext uri="{BB962C8B-B14F-4D97-AF65-F5344CB8AC3E}">
        <p14:creationId xmlns:p14="http://schemas.microsoft.com/office/powerpoint/2010/main" val="130958749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981662" y="1716364"/>
            <a:ext cx="1047896" cy="590632"/>
          </a:xfrm>
          <a:prstGeom prst="rect">
            <a:avLst/>
          </a:prstGeom>
        </p:spPr>
      </p:pic>
      <p:pic>
        <p:nvPicPr>
          <p:cNvPr id="5" name="Picture 4"/>
          <p:cNvPicPr>
            <a:picLocks noChangeAspect="1"/>
          </p:cNvPicPr>
          <p:nvPr/>
        </p:nvPicPr>
        <p:blipFill>
          <a:blip r:embed="rId4"/>
          <a:stretch>
            <a:fillRect/>
          </a:stretch>
        </p:blipFill>
        <p:spPr>
          <a:xfrm>
            <a:off x="3904093" y="1694275"/>
            <a:ext cx="8287907" cy="514422"/>
          </a:xfrm>
          <a:prstGeom prst="rect">
            <a:avLst/>
          </a:prstGeom>
        </p:spPr>
      </p:pic>
      <p:pic>
        <p:nvPicPr>
          <p:cNvPr id="6" name="Picture 5"/>
          <p:cNvPicPr>
            <a:picLocks noChangeAspect="1"/>
          </p:cNvPicPr>
          <p:nvPr/>
        </p:nvPicPr>
        <p:blipFill>
          <a:blip r:embed="rId5"/>
          <a:stretch>
            <a:fillRect/>
          </a:stretch>
        </p:blipFill>
        <p:spPr>
          <a:xfrm>
            <a:off x="3078315" y="2427441"/>
            <a:ext cx="4534533" cy="4277322"/>
          </a:xfrm>
          <a:prstGeom prst="rect">
            <a:avLst/>
          </a:prstGeom>
        </p:spPr>
      </p:pic>
    </p:spTree>
    <p:extLst>
      <p:ext uri="{BB962C8B-B14F-4D97-AF65-F5344CB8AC3E}">
        <p14:creationId xmlns:p14="http://schemas.microsoft.com/office/powerpoint/2010/main" val="227695234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values Pitfalls? </a:t>
            </a:r>
            <a:endParaRPr lang="en-US" dirty="0"/>
          </a:p>
        </p:txBody>
      </p:sp>
      <p:sp>
        <p:nvSpPr>
          <p:cNvPr id="3" name="Content Placeholder 2"/>
          <p:cNvSpPr>
            <a:spLocks noGrp="1"/>
          </p:cNvSpPr>
          <p:nvPr>
            <p:ph idx="1"/>
          </p:nvPr>
        </p:nvSpPr>
        <p:spPr/>
        <p:txBody>
          <a:bodyPr/>
          <a:lstStyle/>
          <a:p>
            <a:r>
              <a:rPr lang="en-US" dirty="0" smtClean="0"/>
              <a:t>0.051 ?? </a:t>
            </a:r>
          </a:p>
          <a:p>
            <a:r>
              <a:rPr lang="en-US" dirty="0" smtClean="0"/>
              <a:t>Sample size? </a:t>
            </a:r>
          </a:p>
          <a:p>
            <a:r>
              <a:rPr lang="en-US" dirty="0"/>
              <a:t>P hacking? </a:t>
            </a:r>
          </a:p>
          <a:p>
            <a:endParaRPr lang="en-US" dirty="0"/>
          </a:p>
        </p:txBody>
      </p:sp>
    </p:spTree>
    <p:extLst>
      <p:ext uri="{BB962C8B-B14F-4D97-AF65-F5344CB8AC3E}">
        <p14:creationId xmlns:p14="http://schemas.microsoft.com/office/powerpoint/2010/main" val="328667315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hacking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581203" y="2171554"/>
            <a:ext cx="6401693" cy="2095792"/>
          </a:xfrm>
          <a:prstGeom prst="rect">
            <a:avLst/>
          </a:prstGeom>
        </p:spPr>
      </p:pic>
      <p:pic>
        <p:nvPicPr>
          <p:cNvPr id="5" name="Picture 4"/>
          <p:cNvPicPr>
            <a:picLocks noChangeAspect="1"/>
          </p:cNvPicPr>
          <p:nvPr/>
        </p:nvPicPr>
        <p:blipFill>
          <a:blip r:embed="rId4"/>
          <a:stretch>
            <a:fillRect/>
          </a:stretch>
        </p:blipFill>
        <p:spPr>
          <a:xfrm>
            <a:off x="461631" y="2523903"/>
            <a:ext cx="4753638" cy="3181794"/>
          </a:xfrm>
          <a:prstGeom prst="rect">
            <a:avLst/>
          </a:prstGeom>
        </p:spPr>
      </p:pic>
    </p:spTree>
    <p:extLst>
      <p:ext uri="{BB962C8B-B14F-4D97-AF65-F5344CB8AC3E}">
        <p14:creationId xmlns:p14="http://schemas.microsoft.com/office/powerpoint/2010/main" val="373040148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761008" y="2190436"/>
            <a:ext cx="4667901" cy="4496427"/>
          </a:xfrm>
          <a:prstGeom prst="rect">
            <a:avLst/>
          </a:prstGeom>
        </p:spPr>
      </p:pic>
    </p:spTree>
    <p:extLst>
      <p:ext uri="{BB962C8B-B14F-4D97-AF65-F5344CB8AC3E}">
        <p14:creationId xmlns:p14="http://schemas.microsoft.com/office/powerpoint/2010/main" val="191243902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intervals</a:t>
            </a:r>
            <a:endParaRPr lang="en-US" dirty="0"/>
          </a:p>
        </p:txBody>
      </p:sp>
      <p:sp>
        <p:nvSpPr>
          <p:cNvPr id="3" name="Content Placeholder 2"/>
          <p:cNvSpPr>
            <a:spLocks noGrp="1"/>
          </p:cNvSpPr>
          <p:nvPr>
            <p:ph idx="1"/>
          </p:nvPr>
        </p:nvSpPr>
        <p:spPr/>
        <p:txBody>
          <a:bodyPr/>
          <a:lstStyle/>
          <a:p>
            <a:r>
              <a:rPr lang="en-US" dirty="0" smtClean="0"/>
              <a:t>Many ways to calculate them</a:t>
            </a:r>
          </a:p>
          <a:p>
            <a:r>
              <a:rPr lang="en-US" dirty="0" smtClean="0"/>
              <a:t>We will use the one with bootstrap </a:t>
            </a:r>
          </a:p>
          <a:p>
            <a:endParaRPr lang="en-US" dirty="0"/>
          </a:p>
        </p:txBody>
      </p:sp>
    </p:spTree>
    <p:extLst>
      <p:ext uri="{BB962C8B-B14F-4D97-AF65-F5344CB8AC3E}">
        <p14:creationId xmlns:p14="http://schemas.microsoft.com/office/powerpoint/2010/main" val="130950818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66228" y="2181101"/>
            <a:ext cx="8735644" cy="1771897"/>
          </a:xfrm>
          <a:prstGeom prst="rect">
            <a:avLst/>
          </a:prstGeom>
        </p:spPr>
      </p:pic>
      <p:pic>
        <p:nvPicPr>
          <p:cNvPr id="5" name="Picture 4"/>
          <p:cNvPicPr>
            <a:picLocks noChangeAspect="1"/>
          </p:cNvPicPr>
          <p:nvPr/>
        </p:nvPicPr>
        <p:blipFill>
          <a:blip r:embed="rId4"/>
          <a:stretch>
            <a:fillRect/>
          </a:stretch>
        </p:blipFill>
        <p:spPr>
          <a:xfrm>
            <a:off x="1294780" y="4247051"/>
            <a:ext cx="8807092" cy="1209844"/>
          </a:xfrm>
          <a:prstGeom prst="rect">
            <a:avLst/>
          </a:prstGeom>
        </p:spPr>
      </p:pic>
      <p:pic>
        <p:nvPicPr>
          <p:cNvPr id="6" name="Picture 5"/>
          <p:cNvPicPr>
            <a:picLocks noChangeAspect="1"/>
          </p:cNvPicPr>
          <p:nvPr/>
        </p:nvPicPr>
        <p:blipFill>
          <a:blip r:embed="rId5"/>
          <a:stretch>
            <a:fillRect/>
          </a:stretch>
        </p:blipFill>
        <p:spPr>
          <a:xfrm>
            <a:off x="1385281" y="5674919"/>
            <a:ext cx="8716591" cy="1086002"/>
          </a:xfrm>
          <a:prstGeom prst="rect">
            <a:avLst/>
          </a:prstGeom>
        </p:spPr>
      </p:pic>
    </p:spTree>
    <p:extLst>
      <p:ext uri="{BB962C8B-B14F-4D97-AF65-F5344CB8AC3E}">
        <p14:creationId xmlns:p14="http://schemas.microsoft.com/office/powerpoint/2010/main" val="207950279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 previous steps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94867" y="2214480"/>
            <a:ext cx="8345065" cy="1171739"/>
          </a:xfrm>
          <a:prstGeom prst="rect">
            <a:avLst/>
          </a:prstGeom>
        </p:spPr>
      </p:pic>
      <p:pic>
        <p:nvPicPr>
          <p:cNvPr id="5" name="Picture 4"/>
          <p:cNvPicPr>
            <a:picLocks noChangeAspect="1"/>
          </p:cNvPicPr>
          <p:nvPr/>
        </p:nvPicPr>
        <p:blipFill>
          <a:blip r:embed="rId4"/>
          <a:stretch>
            <a:fillRect/>
          </a:stretch>
        </p:blipFill>
        <p:spPr>
          <a:xfrm>
            <a:off x="2076450" y="3589019"/>
            <a:ext cx="7182452" cy="3067841"/>
          </a:xfrm>
          <a:prstGeom prst="rect">
            <a:avLst/>
          </a:prstGeom>
        </p:spPr>
      </p:pic>
      <p:sp>
        <p:nvSpPr>
          <p:cNvPr id="6" name="Rectangle 5"/>
          <p:cNvSpPr/>
          <p:nvPr/>
        </p:nvSpPr>
        <p:spPr>
          <a:xfrm>
            <a:off x="9258902" y="4432737"/>
            <a:ext cx="2185214" cy="646331"/>
          </a:xfrm>
          <a:prstGeom prst="rect">
            <a:avLst/>
          </a:prstGeom>
        </p:spPr>
        <p:txBody>
          <a:bodyPr wrap="none">
            <a:spAutoFit/>
          </a:bodyPr>
          <a:lstStyle/>
          <a:p>
            <a:r>
              <a:rPr lang="en-US" b="1" dirty="0"/>
              <a:t>What about 99% </a:t>
            </a:r>
            <a:endParaRPr lang="en-US" b="1" dirty="0" smtClean="0"/>
          </a:p>
          <a:p>
            <a:r>
              <a:rPr lang="en-US" b="1" dirty="0" smtClean="0"/>
              <a:t>confidence </a:t>
            </a:r>
            <a:r>
              <a:rPr lang="en-US" b="1" dirty="0"/>
              <a:t>interval?</a:t>
            </a:r>
          </a:p>
        </p:txBody>
      </p:sp>
    </p:spTree>
    <p:extLst>
      <p:ext uri="{BB962C8B-B14F-4D97-AF65-F5344CB8AC3E}">
        <p14:creationId xmlns:p14="http://schemas.microsoft.com/office/powerpoint/2010/main" val="206465018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93715" y="2485853"/>
            <a:ext cx="9402487" cy="2457793"/>
          </a:xfrm>
          <a:prstGeom prst="rect">
            <a:avLst/>
          </a:prstGeom>
        </p:spPr>
      </p:pic>
    </p:spTree>
    <p:extLst>
      <p:ext uri="{BB962C8B-B14F-4D97-AF65-F5344CB8AC3E}">
        <p14:creationId xmlns:p14="http://schemas.microsoft.com/office/powerpoint/2010/main" val="38648552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a:t>
            </a:r>
            <a:r>
              <a:rPr lang="en-US" dirty="0"/>
              <a:t>n</a:t>
            </a:r>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Outside CI</a:t>
            </a:r>
          </a:p>
          <a:p>
            <a:pPr marL="0" indent="0">
              <a:buNone/>
            </a:pPr>
            <a:r>
              <a:rPr lang="en-US" dirty="0" smtClean="0"/>
              <a:t>i.e. significant </a:t>
            </a:r>
            <a:endParaRPr lang="en-US" dirty="0"/>
          </a:p>
        </p:txBody>
      </p:sp>
      <p:pic>
        <p:nvPicPr>
          <p:cNvPr id="4" name="Picture 3"/>
          <p:cNvPicPr>
            <a:picLocks noChangeAspect="1"/>
          </p:cNvPicPr>
          <p:nvPr/>
        </p:nvPicPr>
        <p:blipFill>
          <a:blip r:embed="rId2"/>
          <a:stretch>
            <a:fillRect/>
          </a:stretch>
        </p:blipFill>
        <p:spPr>
          <a:xfrm>
            <a:off x="1323309" y="2233445"/>
            <a:ext cx="9545382" cy="2391109"/>
          </a:xfrm>
          <a:prstGeom prst="rect">
            <a:avLst/>
          </a:prstGeom>
        </p:spPr>
      </p:pic>
    </p:spTree>
    <p:extLst>
      <p:ext uri="{BB962C8B-B14F-4D97-AF65-F5344CB8AC3E}">
        <p14:creationId xmlns:p14="http://schemas.microsoft.com/office/powerpoint/2010/main" val="423047755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18890" y="2433498"/>
            <a:ext cx="6954220" cy="1991003"/>
          </a:xfrm>
          <a:prstGeom prst="rect">
            <a:avLst/>
          </a:prstGeom>
        </p:spPr>
      </p:pic>
    </p:spTree>
    <p:extLst>
      <p:ext uri="{BB962C8B-B14F-4D97-AF65-F5344CB8AC3E}">
        <p14:creationId xmlns:p14="http://schemas.microsoft.com/office/powerpoint/2010/main" val="24314960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912235" y="609600"/>
            <a:ext cx="5925377" cy="3677163"/>
          </a:xfrm>
          <a:prstGeom prst="rect">
            <a:avLst/>
          </a:prstGeom>
        </p:spPr>
      </p:pic>
      <p:pic>
        <p:nvPicPr>
          <p:cNvPr id="5" name="Picture 4"/>
          <p:cNvPicPr>
            <a:picLocks noChangeAspect="1"/>
          </p:cNvPicPr>
          <p:nvPr/>
        </p:nvPicPr>
        <p:blipFill>
          <a:blip r:embed="rId4"/>
          <a:stretch>
            <a:fillRect/>
          </a:stretch>
        </p:blipFill>
        <p:spPr>
          <a:xfrm>
            <a:off x="3131340" y="4439162"/>
            <a:ext cx="5487166" cy="2038635"/>
          </a:xfrm>
          <a:prstGeom prst="rect">
            <a:avLst/>
          </a:prstGeom>
        </p:spPr>
      </p:pic>
    </p:spTree>
    <p:extLst>
      <p:ext uri="{BB962C8B-B14F-4D97-AF65-F5344CB8AC3E}">
        <p14:creationId xmlns:p14="http://schemas.microsoft.com/office/powerpoint/2010/main" val="72992713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advantages?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5354743" y="2011680"/>
            <a:ext cx="6662031" cy="4635607"/>
          </a:xfrm>
          <a:prstGeom prst="rect">
            <a:avLst/>
          </a:prstGeom>
        </p:spPr>
      </p:pic>
    </p:spTree>
    <p:extLst>
      <p:ext uri="{BB962C8B-B14F-4D97-AF65-F5344CB8AC3E}">
        <p14:creationId xmlns:p14="http://schemas.microsoft.com/office/powerpoint/2010/main" val="9589290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advantages?</a:t>
            </a:r>
            <a:endParaRPr lang="en-US" dirty="0"/>
          </a:p>
        </p:txBody>
      </p:sp>
      <p:sp>
        <p:nvSpPr>
          <p:cNvPr id="3" name="Content Placeholder 2"/>
          <p:cNvSpPr>
            <a:spLocks noGrp="1"/>
          </p:cNvSpPr>
          <p:nvPr>
            <p:ph idx="1"/>
          </p:nvPr>
        </p:nvSpPr>
        <p:spPr/>
        <p:txBody>
          <a:bodyPr/>
          <a:lstStyle/>
          <a:p>
            <a:r>
              <a:rPr lang="en-US" dirty="0"/>
              <a:t>Direction</a:t>
            </a:r>
          </a:p>
          <a:p>
            <a:r>
              <a:rPr lang="en-US" dirty="0"/>
              <a:t>Size</a:t>
            </a:r>
          </a:p>
          <a:p>
            <a:r>
              <a:rPr lang="en-US" dirty="0"/>
              <a:t>significance</a:t>
            </a:r>
          </a:p>
          <a:p>
            <a:r>
              <a:rPr lang="en-US" dirty="0" smtClean="0"/>
              <a:t>Error</a:t>
            </a:r>
            <a:endParaRPr lang="en-US" dirty="0"/>
          </a:p>
        </p:txBody>
      </p:sp>
      <p:pic>
        <p:nvPicPr>
          <p:cNvPr id="4" name="Picture 3"/>
          <p:cNvPicPr>
            <a:picLocks noChangeAspect="1"/>
          </p:cNvPicPr>
          <p:nvPr/>
        </p:nvPicPr>
        <p:blipFill>
          <a:blip r:embed="rId3"/>
          <a:stretch>
            <a:fillRect/>
          </a:stretch>
        </p:blipFill>
        <p:spPr>
          <a:xfrm>
            <a:off x="5354743" y="2011680"/>
            <a:ext cx="6662031" cy="4635607"/>
          </a:xfrm>
          <a:prstGeom prst="rect">
            <a:avLst/>
          </a:prstGeom>
        </p:spPr>
      </p:pic>
    </p:spTree>
    <p:extLst>
      <p:ext uri="{BB962C8B-B14F-4D97-AF65-F5344CB8AC3E}">
        <p14:creationId xmlns:p14="http://schemas.microsoft.com/office/powerpoint/2010/main" val="26617546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4305301" y="2011680"/>
            <a:ext cx="5024710" cy="4474560"/>
          </a:xfrm>
          <a:prstGeom prst="rect">
            <a:avLst/>
          </a:prstGeom>
        </p:spPr>
      </p:pic>
    </p:spTree>
    <p:extLst>
      <p:ext uri="{BB962C8B-B14F-4D97-AF65-F5344CB8AC3E}">
        <p14:creationId xmlns:p14="http://schemas.microsoft.com/office/powerpoint/2010/main" val="41381311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524251" y="2484767"/>
            <a:ext cx="5553432" cy="3592183"/>
          </a:xfrm>
          <a:prstGeom prst="rect">
            <a:avLst/>
          </a:prstGeom>
        </p:spPr>
      </p:pic>
    </p:spTree>
    <p:extLst>
      <p:ext uri="{BB962C8B-B14F-4D97-AF65-F5344CB8AC3E}">
        <p14:creationId xmlns:p14="http://schemas.microsoft.com/office/powerpoint/2010/main" val="15307156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value vs confidence interval </a:t>
            </a:r>
            <a:endParaRPr lang="en-US" dirty="0"/>
          </a:p>
        </p:txBody>
      </p:sp>
      <p:sp>
        <p:nvSpPr>
          <p:cNvPr id="3" name="Content Placeholder 2"/>
          <p:cNvSpPr>
            <a:spLocks noGrp="1"/>
          </p:cNvSpPr>
          <p:nvPr>
            <p:ph idx="1"/>
          </p:nvPr>
        </p:nvSpPr>
        <p:spPr/>
        <p:txBody>
          <a:bodyPr/>
          <a:lstStyle/>
          <a:p>
            <a:endParaRPr lang="en-US" dirty="0"/>
          </a:p>
        </p:txBody>
      </p:sp>
      <p:pic>
        <p:nvPicPr>
          <p:cNvPr id="4098" name="Picture 2" descr="Confidence Intervals and p-Valu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179464"/>
            <a:ext cx="6556374" cy="44419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506012" y="4400435"/>
            <a:ext cx="1082348" cy="369332"/>
          </a:xfrm>
          <a:prstGeom prst="rect">
            <a:avLst/>
          </a:prstGeom>
        </p:spPr>
        <p:txBody>
          <a:bodyPr wrap="none">
            <a:spAutoFit/>
          </a:bodyPr>
          <a:lstStyle/>
          <a:p>
            <a:r>
              <a:rPr lang="en-US" b="1" dirty="0" smtClean="0">
                <a:solidFill>
                  <a:srgbClr val="FF0000"/>
                </a:solidFill>
              </a:rPr>
              <a:t>p = 0.049</a:t>
            </a:r>
            <a:endParaRPr lang="en-US" b="1" dirty="0">
              <a:solidFill>
                <a:srgbClr val="FF0000"/>
              </a:solidFill>
            </a:endParaRPr>
          </a:p>
        </p:txBody>
      </p:sp>
    </p:spTree>
    <p:extLst>
      <p:ext uri="{BB962C8B-B14F-4D97-AF65-F5344CB8AC3E}">
        <p14:creationId xmlns:p14="http://schemas.microsoft.com/office/powerpoint/2010/main" val="2160247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value vs confidence interval</a:t>
            </a:r>
            <a:endParaRPr lang="en-US" dirty="0"/>
          </a:p>
        </p:txBody>
      </p:sp>
      <p:sp>
        <p:nvSpPr>
          <p:cNvPr id="3" name="Content Placeholder 2"/>
          <p:cNvSpPr>
            <a:spLocks noGrp="1"/>
          </p:cNvSpPr>
          <p:nvPr>
            <p:ph idx="1"/>
          </p:nvPr>
        </p:nvSpPr>
        <p:spPr/>
        <p:txBody>
          <a:bodyPr/>
          <a:lstStyle/>
          <a:p>
            <a:r>
              <a:rPr lang="en-US" dirty="0" smtClean="0"/>
              <a:t>Direction</a:t>
            </a:r>
          </a:p>
          <a:p>
            <a:r>
              <a:rPr lang="en-US" dirty="0" smtClean="0"/>
              <a:t>Size</a:t>
            </a:r>
          </a:p>
          <a:p>
            <a:r>
              <a:rPr lang="en-US" dirty="0" smtClean="0"/>
              <a:t>significance</a:t>
            </a:r>
            <a:endParaRPr lang="en-US" dirty="0"/>
          </a:p>
        </p:txBody>
      </p:sp>
      <p:pic>
        <p:nvPicPr>
          <p:cNvPr id="4098" name="Picture 2" descr="Confidence Intervals and p-Valu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238" y="2051755"/>
            <a:ext cx="6556374" cy="44419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506012" y="4400435"/>
            <a:ext cx="1082348" cy="369332"/>
          </a:xfrm>
          <a:prstGeom prst="rect">
            <a:avLst/>
          </a:prstGeom>
        </p:spPr>
        <p:txBody>
          <a:bodyPr wrap="none">
            <a:spAutoFit/>
          </a:bodyPr>
          <a:lstStyle/>
          <a:p>
            <a:r>
              <a:rPr lang="en-US" b="1" dirty="0" smtClean="0">
                <a:solidFill>
                  <a:srgbClr val="FF0000"/>
                </a:solidFill>
              </a:rPr>
              <a:t>p = 0.049</a:t>
            </a:r>
            <a:endParaRPr lang="en-US" b="1" dirty="0">
              <a:solidFill>
                <a:srgbClr val="FF0000"/>
              </a:solidFill>
            </a:endParaRPr>
          </a:p>
        </p:txBody>
      </p:sp>
    </p:spTree>
    <p:extLst>
      <p:ext uri="{BB962C8B-B14F-4D97-AF65-F5344CB8AC3E}">
        <p14:creationId xmlns:p14="http://schemas.microsoft.com/office/powerpoint/2010/main" val="3279658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significance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495550" y="2011680"/>
            <a:ext cx="6039201" cy="4438650"/>
          </a:xfrm>
          <a:prstGeom prst="rect">
            <a:avLst/>
          </a:prstGeom>
        </p:spPr>
      </p:pic>
    </p:spTree>
    <p:extLst>
      <p:ext uri="{BB962C8B-B14F-4D97-AF65-F5344CB8AC3E}">
        <p14:creationId xmlns:p14="http://schemas.microsoft.com/office/powerpoint/2010/main" val="1271444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646692" y="2352370"/>
            <a:ext cx="4896533" cy="4363059"/>
          </a:xfrm>
          <a:prstGeom prst="rect">
            <a:avLst/>
          </a:prstGeom>
        </p:spPr>
      </p:pic>
    </p:spTree>
    <p:extLst>
      <p:ext uri="{BB962C8B-B14F-4D97-AF65-F5344CB8AC3E}">
        <p14:creationId xmlns:p14="http://schemas.microsoft.com/office/powerpoint/2010/main" val="18069091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17716" y="2259330"/>
            <a:ext cx="7954485" cy="3267531"/>
          </a:xfrm>
          <a:prstGeom prst="rect">
            <a:avLst/>
          </a:prstGeom>
        </p:spPr>
      </p:pic>
    </p:spTree>
    <p:extLst>
      <p:ext uri="{BB962C8B-B14F-4D97-AF65-F5344CB8AC3E}">
        <p14:creationId xmlns:p14="http://schemas.microsoft.com/office/powerpoint/2010/main" val="320310019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workflow </a:t>
            </a:r>
            <a:endParaRPr lang="en-US" dirty="0"/>
          </a:p>
        </p:txBody>
      </p:sp>
      <p:sp>
        <p:nvSpPr>
          <p:cNvPr id="3" name="Content Placeholder 2"/>
          <p:cNvSpPr>
            <a:spLocks noGrp="1"/>
          </p:cNvSpPr>
          <p:nvPr>
            <p:ph idx="1"/>
          </p:nvPr>
        </p:nvSpPr>
        <p:spPr/>
        <p:txBody>
          <a:bodyPr/>
          <a:lstStyle/>
          <a:p>
            <a:r>
              <a:rPr lang="en-US" dirty="0" smtClean="0"/>
              <a:t>how to handle statistical problems? </a:t>
            </a:r>
          </a:p>
          <a:p>
            <a:endParaRPr lang="en-US" dirty="0"/>
          </a:p>
          <a:p>
            <a:r>
              <a:rPr lang="en-US" dirty="0" smtClean="0"/>
              <a:t>Good, bad, ugly, better?? </a:t>
            </a:r>
            <a:endParaRPr lang="en-US" dirty="0"/>
          </a:p>
        </p:txBody>
      </p:sp>
    </p:spTree>
    <p:extLst>
      <p:ext uri="{BB962C8B-B14F-4D97-AF65-F5344CB8AC3E}">
        <p14:creationId xmlns:p14="http://schemas.microsoft.com/office/powerpoint/2010/main" val="14277029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7318014" y="2514600"/>
            <a:ext cx="3922827" cy="2273910"/>
          </a:xfrm>
          <a:prstGeom prst="rect">
            <a:avLst/>
          </a:prstGeom>
        </p:spPr>
      </p:pic>
      <p:pic>
        <p:nvPicPr>
          <p:cNvPr id="6" name="Picture 5"/>
          <p:cNvPicPr>
            <a:picLocks noChangeAspect="1"/>
          </p:cNvPicPr>
          <p:nvPr/>
        </p:nvPicPr>
        <p:blipFill>
          <a:blip r:embed="rId4"/>
          <a:stretch>
            <a:fillRect/>
          </a:stretch>
        </p:blipFill>
        <p:spPr>
          <a:xfrm>
            <a:off x="244193" y="5416331"/>
            <a:ext cx="11700437" cy="749737"/>
          </a:xfrm>
          <a:prstGeom prst="rect">
            <a:avLst/>
          </a:prstGeom>
        </p:spPr>
      </p:pic>
    </p:spTree>
    <p:extLst>
      <p:ext uri="{BB962C8B-B14F-4D97-AF65-F5344CB8AC3E}">
        <p14:creationId xmlns:p14="http://schemas.microsoft.com/office/powerpoint/2010/main" val="73894752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r>
              <a:rPr lang="en-US" dirty="0" smtClean="0"/>
              <a:t>Best drug for weight loss?</a:t>
            </a:r>
          </a:p>
          <a:p>
            <a:endParaRPr lang="en-US" dirty="0"/>
          </a:p>
          <a:p>
            <a:pPr marL="0" indent="0" algn="ctr">
              <a:buNone/>
            </a:pPr>
            <a:r>
              <a:rPr lang="en-US" sz="3600" dirty="0" smtClean="0"/>
              <a:t>1 OR 2 OR 3</a:t>
            </a:r>
            <a:endParaRPr lang="en-US" sz="3600" dirty="0"/>
          </a:p>
        </p:txBody>
      </p:sp>
    </p:spTree>
    <p:extLst>
      <p:ext uri="{BB962C8B-B14F-4D97-AF65-F5344CB8AC3E}">
        <p14:creationId xmlns:p14="http://schemas.microsoft.com/office/powerpoint/2010/main" val="251712780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3464" y="1792936"/>
            <a:ext cx="11767750" cy="5094185"/>
          </a:xfrm>
          <a:prstGeom prst="rect">
            <a:avLst/>
          </a:prstGeom>
        </p:spPr>
      </p:pic>
    </p:spTree>
    <p:extLst>
      <p:ext uri="{BB962C8B-B14F-4D97-AF65-F5344CB8AC3E}">
        <p14:creationId xmlns:p14="http://schemas.microsoft.com/office/powerpoint/2010/main" val="113076195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81328" y="2011680"/>
            <a:ext cx="9307856" cy="4644914"/>
          </a:xfrm>
          <a:prstGeom prst="rect">
            <a:avLst/>
          </a:prstGeom>
        </p:spPr>
      </p:pic>
      <p:sp>
        <p:nvSpPr>
          <p:cNvPr id="5" name="TextBox 4"/>
          <p:cNvSpPr txBox="1"/>
          <p:nvPr/>
        </p:nvSpPr>
        <p:spPr>
          <a:xfrm>
            <a:off x="8229600" y="5943601"/>
            <a:ext cx="2459584" cy="646331"/>
          </a:xfrm>
          <a:prstGeom prst="rect">
            <a:avLst/>
          </a:prstGeom>
          <a:noFill/>
        </p:spPr>
        <p:txBody>
          <a:bodyPr wrap="none" rtlCol="0">
            <a:spAutoFit/>
          </a:bodyPr>
          <a:lstStyle/>
          <a:p>
            <a:r>
              <a:rPr lang="en-US" dirty="0">
                <a:solidFill>
                  <a:schemeClr val="bg2"/>
                </a:solidFill>
              </a:rPr>
              <a:t>P value parametric: 0.04</a:t>
            </a:r>
          </a:p>
          <a:p>
            <a:r>
              <a:rPr lang="en-US" dirty="0">
                <a:solidFill>
                  <a:schemeClr val="bg2"/>
                </a:solidFill>
              </a:rPr>
              <a:t>P value non par. : 	0.63</a:t>
            </a:r>
          </a:p>
        </p:txBody>
      </p:sp>
    </p:spTree>
    <p:extLst>
      <p:ext uri="{BB962C8B-B14F-4D97-AF65-F5344CB8AC3E}">
        <p14:creationId xmlns:p14="http://schemas.microsoft.com/office/powerpoint/2010/main" val="94687198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check normality?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3464" y="1792936"/>
            <a:ext cx="11767750" cy="5094185"/>
          </a:xfrm>
          <a:prstGeom prst="rect">
            <a:avLst/>
          </a:prstGeom>
        </p:spPr>
      </p:pic>
    </p:spTree>
    <p:extLst>
      <p:ext uri="{BB962C8B-B14F-4D97-AF65-F5344CB8AC3E}">
        <p14:creationId xmlns:p14="http://schemas.microsoft.com/office/powerpoint/2010/main" val="227314101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Normality tests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54500" y="2011680"/>
            <a:ext cx="4448237" cy="4286749"/>
          </a:xfrm>
          <a:prstGeom prst="rect">
            <a:avLst/>
          </a:prstGeom>
        </p:spPr>
      </p:pic>
      <p:pic>
        <p:nvPicPr>
          <p:cNvPr id="5" name="Picture 4"/>
          <p:cNvPicPr>
            <a:picLocks noChangeAspect="1"/>
          </p:cNvPicPr>
          <p:nvPr/>
        </p:nvPicPr>
        <p:blipFill>
          <a:blip r:embed="rId3"/>
          <a:stretch>
            <a:fillRect/>
          </a:stretch>
        </p:blipFill>
        <p:spPr>
          <a:xfrm>
            <a:off x="6033308" y="1285430"/>
            <a:ext cx="4953691" cy="3315163"/>
          </a:xfrm>
          <a:prstGeom prst="rect">
            <a:avLst/>
          </a:prstGeom>
        </p:spPr>
      </p:pic>
      <p:pic>
        <p:nvPicPr>
          <p:cNvPr id="6" name="Picture 5"/>
          <p:cNvPicPr>
            <a:picLocks noChangeAspect="1"/>
          </p:cNvPicPr>
          <p:nvPr/>
        </p:nvPicPr>
        <p:blipFill>
          <a:blip r:embed="rId4"/>
          <a:stretch>
            <a:fillRect/>
          </a:stretch>
        </p:blipFill>
        <p:spPr>
          <a:xfrm>
            <a:off x="5918991" y="4819337"/>
            <a:ext cx="5182323" cy="1848108"/>
          </a:xfrm>
          <a:prstGeom prst="rect">
            <a:avLst/>
          </a:prstGeom>
        </p:spPr>
      </p:pic>
    </p:spTree>
    <p:extLst>
      <p:ext uri="{BB962C8B-B14F-4D97-AF65-F5344CB8AC3E}">
        <p14:creationId xmlns:p14="http://schemas.microsoft.com/office/powerpoint/2010/main" val="44057750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08319" y="2011680"/>
            <a:ext cx="3791479" cy="3686689"/>
          </a:xfrm>
          <a:prstGeom prst="rect">
            <a:avLst/>
          </a:prstGeom>
        </p:spPr>
      </p:pic>
      <p:pic>
        <p:nvPicPr>
          <p:cNvPr id="5" name="Picture 4"/>
          <p:cNvPicPr>
            <a:picLocks noChangeAspect="1"/>
          </p:cNvPicPr>
          <p:nvPr/>
        </p:nvPicPr>
        <p:blipFill>
          <a:blip r:embed="rId4"/>
          <a:stretch>
            <a:fillRect/>
          </a:stretch>
        </p:blipFill>
        <p:spPr>
          <a:xfrm>
            <a:off x="5462302" y="2011680"/>
            <a:ext cx="4086795" cy="3105583"/>
          </a:xfrm>
          <a:prstGeom prst="rect">
            <a:avLst/>
          </a:prstGeom>
        </p:spPr>
      </p:pic>
    </p:spTree>
    <p:extLst>
      <p:ext uri="{BB962C8B-B14F-4D97-AF65-F5344CB8AC3E}">
        <p14:creationId xmlns:p14="http://schemas.microsoft.com/office/powerpoint/2010/main" val="4109646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086101" y="1948565"/>
            <a:ext cx="4123548" cy="4009580"/>
          </a:xfrm>
          <a:prstGeom prst="rect">
            <a:avLst/>
          </a:prstGeom>
        </p:spPr>
      </p:pic>
    </p:spTree>
    <p:extLst>
      <p:ext uri="{BB962C8B-B14F-4D97-AF65-F5344CB8AC3E}">
        <p14:creationId xmlns:p14="http://schemas.microsoft.com/office/powerpoint/2010/main" val="258371276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check normality?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3464" y="1792936"/>
            <a:ext cx="11767750" cy="5094185"/>
          </a:xfrm>
          <a:prstGeom prst="rect">
            <a:avLst/>
          </a:prstGeom>
        </p:spPr>
      </p:pic>
    </p:spTree>
    <p:extLst>
      <p:ext uri="{BB962C8B-B14F-4D97-AF65-F5344CB8AC3E}">
        <p14:creationId xmlns:p14="http://schemas.microsoft.com/office/powerpoint/2010/main" val="342397884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99664" y="886135"/>
            <a:ext cx="5344271" cy="5725324"/>
          </a:xfrm>
          <a:prstGeom prst="rect">
            <a:avLst/>
          </a:prstGeom>
        </p:spPr>
      </p:pic>
      <p:pic>
        <p:nvPicPr>
          <p:cNvPr id="5" name="Picture 4"/>
          <p:cNvPicPr>
            <a:picLocks noChangeAspect="1"/>
          </p:cNvPicPr>
          <p:nvPr/>
        </p:nvPicPr>
        <p:blipFill>
          <a:blip r:embed="rId4"/>
          <a:stretch>
            <a:fillRect/>
          </a:stretch>
        </p:blipFill>
        <p:spPr>
          <a:xfrm>
            <a:off x="5719542" y="962345"/>
            <a:ext cx="5191850" cy="5572903"/>
          </a:xfrm>
          <a:prstGeom prst="rect">
            <a:avLst/>
          </a:prstGeom>
        </p:spPr>
      </p:pic>
    </p:spTree>
    <p:extLst>
      <p:ext uri="{BB962C8B-B14F-4D97-AF65-F5344CB8AC3E}">
        <p14:creationId xmlns:p14="http://schemas.microsoft.com/office/powerpoint/2010/main" val="263994950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not rely on CLT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490781" y="2290508"/>
            <a:ext cx="3667637" cy="3648584"/>
          </a:xfrm>
          <a:prstGeom prst="rect">
            <a:avLst/>
          </a:prstGeom>
        </p:spPr>
      </p:pic>
    </p:spTree>
    <p:extLst>
      <p:ext uri="{BB962C8B-B14F-4D97-AF65-F5344CB8AC3E}">
        <p14:creationId xmlns:p14="http://schemas.microsoft.com/office/powerpoint/2010/main" val="25806406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action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096170" y="2338754"/>
            <a:ext cx="5487166" cy="2038635"/>
          </a:xfrm>
          <a:prstGeom prst="rect">
            <a:avLst/>
          </a:prstGeom>
        </p:spPr>
      </p:pic>
    </p:spTree>
    <p:extLst>
      <p:ext uri="{BB962C8B-B14F-4D97-AF65-F5344CB8AC3E}">
        <p14:creationId xmlns:p14="http://schemas.microsoft.com/office/powerpoint/2010/main" val="311429643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distribution</a:t>
            </a:r>
            <a:endParaRPr lang="en-US" dirty="0"/>
          </a:p>
        </p:txBody>
      </p:sp>
      <p:sp>
        <p:nvSpPr>
          <p:cNvPr id="3" name="Content Placeholder 2"/>
          <p:cNvSpPr>
            <a:spLocks noGrp="1"/>
          </p:cNvSpPr>
          <p:nvPr>
            <p:ph idx="1"/>
          </p:nvPr>
        </p:nvSpPr>
        <p:spPr/>
        <p:txBody>
          <a:bodyPr/>
          <a:lstStyle/>
          <a:p>
            <a:r>
              <a:rPr lang="en-US" dirty="0"/>
              <a:t>A </a:t>
            </a:r>
            <a:r>
              <a:rPr lang="en-US" b="1" dirty="0"/>
              <a:t>sampling distribution</a:t>
            </a:r>
            <a:r>
              <a:rPr lang="en-US" dirty="0"/>
              <a:t> is the distribution of a </a:t>
            </a:r>
            <a:r>
              <a:rPr lang="en-US" dirty="0" smtClean="0"/>
              <a:t>statistic</a:t>
            </a:r>
            <a:endParaRPr lang="en-US" dirty="0"/>
          </a:p>
        </p:txBody>
      </p:sp>
    </p:spTree>
    <p:extLst>
      <p:ext uri="{BB962C8B-B14F-4D97-AF65-F5344CB8AC3E}">
        <p14:creationId xmlns:p14="http://schemas.microsoft.com/office/powerpoint/2010/main" val="2092703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Lesson 10 concept 9  (why??) isn’t this a binomial trial? Why did we use the rule for Bernoulli?</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Because these are the rules for sampling distribution not binomial </a:t>
            </a:r>
            <a:endParaRPr lang="en-US" dirty="0"/>
          </a:p>
        </p:txBody>
      </p:sp>
      <p:pic>
        <p:nvPicPr>
          <p:cNvPr id="4" name="Picture 3"/>
          <p:cNvPicPr>
            <a:picLocks noChangeAspect="1"/>
          </p:cNvPicPr>
          <p:nvPr/>
        </p:nvPicPr>
        <p:blipFill>
          <a:blip r:embed="rId3"/>
          <a:stretch>
            <a:fillRect/>
          </a:stretch>
        </p:blipFill>
        <p:spPr>
          <a:xfrm>
            <a:off x="1202919" y="2704903"/>
            <a:ext cx="6268325" cy="2819794"/>
          </a:xfrm>
          <a:prstGeom prst="rect">
            <a:avLst/>
          </a:prstGeom>
        </p:spPr>
      </p:pic>
    </p:spTree>
    <p:extLst>
      <p:ext uri="{BB962C8B-B14F-4D97-AF65-F5344CB8AC3E}">
        <p14:creationId xmlns:p14="http://schemas.microsoft.com/office/powerpoint/2010/main" val="2094670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18706" y="562306"/>
            <a:ext cx="5820587" cy="5973009"/>
          </a:xfrm>
          <a:prstGeom prst="rect">
            <a:avLst/>
          </a:prstGeom>
        </p:spPr>
      </p:pic>
      <p:pic>
        <p:nvPicPr>
          <p:cNvPr id="5" name="Picture 4"/>
          <p:cNvPicPr>
            <a:picLocks noChangeAspect="1"/>
          </p:cNvPicPr>
          <p:nvPr/>
        </p:nvPicPr>
        <p:blipFill>
          <a:blip r:embed="rId4"/>
          <a:stretch>
            <a:fillRect/>
          </a:stretch>
        </p:blipFill>
        <p:spPr>
          <a:xfrm>
            <a:off x="6819899" y="2011680"/>
            <a:ext cx="5390963" cy="3465417"/>
          </a:xfrm>
          <a:prstGeom prst="rect">
            <a:avLst/>
          </a:prstGeom>
        </p:spPr>
      </p:pic>
    </p:spTree>
    <p:extLst>
      <p:ext uri="{BB962C8B-B14F-4D97-AF65-F5344CB8AC3E}">
        <p14:creationId xmlns:p14="http://schemas.microsoft.com/office/powerpoint/2010/main" val="2123406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Udacity</a:t>
            </a:r>
            <a:r>
              <a:rPr lang="en-US" dirty="0" smtClean="0"/>
              <a:t> covered it very briefly</a:t>
            </a:r>
            <a:endParaRPr lang="en-US" dirty="0"/>
          </a:p>
        </p:txBody>
      </p:sp>
      <p:sp>
        <p:nvSpPr>
          <p:cNvPr id="3" name="Content Placeholder 2"/>
          <p:cNvSpPr>
            <a:spLocks noGrp="1"/>
          </p:cNvSpPr>
          <p:nvPr>
            <p:ph idx="1"/>
          </p:nvPr>
        </p:nvSpPr>
        <p:spPr/>
        <p:txBody>
          <a:bodyPr/>
          <a:lstStyle/>
          <a:p>
            <a:pPr marL="0" indent="0">
              <a:buNone/>
            </a:pPr>
            <a:r>
              <a:rPr lang="en-US" dirty="0" smtClean="0"/>
              <a:t>Get </a:t>
            </a:r>
            <a:r>
              <a:rPr lang="en-US" dirty="0" err="1" smtClean="0"/>
              <a:t>cassie</a:t>
            </a:r>
            <a:r>
              <a:rPr lang="en-US" dirty="0" smtClean="0"/>
              <a:t> video </a:t>
            </a:r>
            <a:r>
              <a:rPr lang="en-US" dirty="0" err="1" smtClean="0"/>
              <a:t>youtube</a:t>
            </a:r>
            <a:r>
              <a:rPr lang="en-US" dirty="0" smtClean="0"/>
              <a:t> that in 99%+ of cases, </a:t>
            </a:r>
            <a:r>
              <a:rPr lang="en-US" dirty="0" err="1" smtClean="0"/>
              <a:t>ur</a:t>
            </a:r>
            <a:r>
              <a:rPr lang="en-US" dirty="0" smtClean="0"/>
              <a:t> best guess is the best option </a:t>
            </a:r>
          </a:p>
          <a:p>
            <a:pPr marL="0" indent="0">
              <a:buNone/>
            </a:pPr>
            <a:r>
              <a:rPr lang="en-US" dirty="0" smtClean="0"/>
              <a:t>I need to read more.</a:t>
            </a:r>
            <a:endParaRPr lang="en-US" dirty="0"/>
          </a:p>
        </p:txBody>
      </p:sp>
      <p:pic>
        <p:nvPicPr>
          <p:cNvPr id="4" name="Picture 3"/>
          <p:cNvPicPr>
            <a:picLocks noChangeAspect="1"/>
          </p:cNvPicPr>
          <p:nvPr/>
        </p:nvPicPr>
        <p:blipFill>
          <a:blip r:embed="rId3"/>
          <a:stretch>
            <a:fillRect/>
          </a:stretch>
        </p:blipFill>
        <p:spPr>
          <a:xfrm>
            <a:off x="1202919" y="3673123"/>
            <a:ext cx="8655673" cy="3184877"/>
          </a:xfrm>
          <a:prstGeom prst="rect">
            <a:avLst/>
          </a:prstGeom>
        </p:spPr>
      </p:pic>
    </p:spTree>
    <p:extLst>
      <p:ext uri="{BB962C8B-B14F-4D97-AF65-F5344CB8AC3E}">
        <p14:creationId xmlns:p14="http://schemas.microsoft.com/office/powerpoint/2010/main" val="822576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bootstrapping</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pic>
        <p:nvPicPr>
          <p:cNvPr id="4" name="Picture 3"/>
          <p:cNvPicPr>
            <a:picLocks noChangeAspect="1"/>
          </p:cNvPicPr>
          <p:nvPr/>
        </p:nvPicPr>
        <p:blipFill>
          <a:blip r:embed="rId3"/>
          <a:stretch>
            <a:fillRect/>
          </a:stretch>
        </p:blipFill>
        <p:spPr>
          <a:xfrm>
            <a:off x="1202919" y="2099459"/>
            <a:ext cx="5035363" cy="4030682"/>
          </a:xfrm>
          <a:prstGeom prst="rect">
            <a:avLst/>
          </a:prstGeom>
        </p:spPr>
      </p:pic>
      <p:pic>
        <p:nvPicPr>
          <p:cNvPr id="5" name="Picture 4"/>
          <p:cNvPicPr>
            <a:picLocks noChangeAspect="1"/>
          </p:cNvPicPr>
          <p:nvPr/>
        </p:nvPicPr>
        <p:blipFill>
          <a:blip r:embed="rId4"/>
          <a:stretch>
            <a:fillRect/>
          </a:stretch>
        </p:blipFill>
        <p:spPr>
          <a:xfrm>
            <a:off x="7302067" y="2042823"/>
            <a:ext cx="3762900" cy="4143953"/>
          </a:xfrm>
          <a:prstGeom prst="rect">
            <a:avLst/>
          </a:prstGeom>
        </p:spPr>
      </p:pic>
    </p:spTree>
    <p:extLst>
      <p:ext uri="{BB962C8B-B14F-4D97-AF65-F5344CB8AC3E}">
        <p14:creationId xmlns:p14="http://schemas.microsoft.com/office/powerpoint/2010/main" val="372820281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85098" y="1314155"/>
            <a:ext cx="10421804" cy="4229690"/>
          </a:xfrm>
          <a:prstGeom prst="rect">
            <a:avLst/>
          </a:prstGeom>
        </p:spPr>
      </p:pic>
    </p:spTree>
    <p:extLst>
      <p:ext uri="{BB962C8B-B14F-4D97-AF65-F5344CB8AC3E}">
        <p14:creationId xmlns:p14="http://schemas.microsoft.com/office/powerpoint/2010/main" val="4026656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distribution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60844" y="2209186"/>
            <a:ext cx="5763429" cy="4401164"/>
          </a:xfrm>
          <a:prstGeom prst="rect">
            <a:avLst/>
          </a:prstGeom>
        </p:spPr>
      </p:pic>
    </p:spTree>
    <p:extLst>
      <p:ext uri="{BB962C8B-B14F-4D97-AF65-F5344CB8AC3E}">
        <p14:creationId xmlns:p14="http://schemas.microsoft.com/office/powerpoint/2010/main" val="3858541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limit theorem in medicine</a:t>
            </a:r>
            <a:endParaRPr lang="en-US" dirty="0"/>
          </a:p>
        </p:txBody>
      </p:sp>
      <p:sp>
        <p:nvSpPr>
          <p:cNvPr id="3" name="Content Placeholder 2"/>
          <p:cNvSpPr>
            <a:spLocks noGrp="1"/>
          </p:cNvSpPr>
          <p:nvPr>
            <p:ph idx="1"/>
          </p:nvPr>
        </p:nvSpPr>
        <p:spPr/>
        <p:txBody>
          <a:bodyPr/>
          <a:lstStyle/>
          <a:p>
            <a:r>
              <a:rPr lang="en-US" dirty="0" smtClean="0"/>
              <a:t>How to know if someone has a fever?</a:t>
            </a:r>
          </a:p>
          <a:p>
            <a:pPr>
              <a:buFontTx/>
              <a:buChar char="-"/>
            </a:pPr>
            <a:r>
              <a:rPr lang="en-US" dirty="0" smtClean="0"/>
              <a:t>Temperature falls outside 2 standard </a:t>
            </a:r>
          </a:p>
          <a:p>
            <a:pPr marL="0" indent="0">
              <a:buNone/>
            </a:pPr>
            <a:r>
              <a:rPr lang="en-US" dirty="0"/>
              <a:t>d</a:t>
            </a:r>
            <a:r>
              <a:rPr lang="en-US" dirty="0" smtClean="0"/>
              <a:t>eviations from population mean</a:t>
            </a:r>
          </a:p>
          <a:p>
            <a:endParaRPr lang="en-US" dirty="0"/>
          </a:p>
          <a:p>
            <a:endParaRPr lang="en-US" dirty="0"/>
          </a:p>
        </p:txBody>
      </p:sp>
      <p:pic>
        <p:nvPicPr>
          <p:cNvPr id="7170" name="Picture 2" descr="Thermometer Mercu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7049" y="2011680"/>
            <a:ext cx="4289425" cy="42894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2724150" y="3857766"/>
            <a:ext cx="3604573" cy="2752583"/>
          </a:xfrm>
          <a:prstGeom prst="rect">
            <a:avLst/>
          </a:prstGeom>
        </p:spPr>
      </p:pic>
    </p:spTree>
    <p:extLst>
      <p:ext uri="{BB962C8B-B14F-4D97-AF65-F5344CB8AC3E}">
        <p14:creationId xmlns:p14="http://schemas.microsoft.com/office/powerpoint/2010/main" val="445759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Fake data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4461397" y="1671296"/>
            <a:ext cx="7001852" cy="4887007"/>
          </a:xfrm>
          <a:prstGeom prst="rect">
            <a:avLst/>
          </a:prstGeom>
        </p:spPr>
      </p:pic>
      <p:pic>
        <p:nvPicPr>
          <p:cNvPr id="6" name="Picture 5"/>
          <p:cNvPicPr>
            <a:picLocks noChangeAspect="1"/>
          </p:cNvPicPr>
          <p:nvPr/>
        </p:nvPicPr>
        <p:blipFill>
          <a:blip r:embed="rId3"/>
          <a:stretch>
            <a:fillRect/>
          </a:stretch>
        </p:blipFill>
        <p:spPr>
          <a:xfrm>
            <a:off x="261697" y="5172049"/>
            <a:ext cx="3439005" cy="362001"/>
          </a:xfrm>
          <a:prstGeom prst="rect">
            <a:avLst/>
          </a:prstGeom>
        </p:spPr>
      </p:pic>
    </p:spTree>
    <p:extLst>
      <p:ext uri="{BB962C8B-B14F-4D97-AF65-F5344CB8AC3E}">
        <p14:creationId xmlns:p14="http://schemas.microsoft.com/office/powerpoint/2010/main" val="230383462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 population</a:t>
            </a:r>
            <a:endParaRPr lang="en-US" dirty="0"/>
          </a:p>
        </p:txBody>
      </p:sp>
      <p:sp>
        <p:nvSpPr>
          <p:cNvPr id="3" name="Content Placeholder 2"/>
          <p:cNvSpPr>
            <a:spLocks noGrp="1"/>
          </p:cNvSpPr>
          <p:nvPr>
            <p:ph idx="1"/>
          </p:nvPr>
        </p:nvSpPr>
        <p:spPr/>
        <p:txBody>
          <a:bodyPr/>
          <a:lstStyle/>
          <a:p>
            <a:r>
              <a:rPr lang="en-US" dirty="0" smtClean="0"/>
              <a:t>Old patients with diabetes </a:t>
            </a:r>
            <a:endParaRPr lang="en-US" dirty="0"/>
          </a:p>
        </p:txBody>
      </p:sp>
      <p:pic>
        <p:nvPicPr>
          <p:cNvPr id="4" name="Picture 3"/>
          <p:cNvPicPr>
            <a:picLocks noChangeAspect="1"/>
          </p:cNvPicPr>
          <p:nvPr/>
        </p:nvPicPr>
        <p:blipFill>
          <a:blip r:embed="rId2"/>
          <a:stretch>
            <a:fillRect/>
          </a:stretch>
        </p:blipFill>
        <p:spPr>
          <a:xfrm>
            <a:off x="5342606" y="2011680"/>
            <a:ext cx="6582694" cy="4715533"/>
          </a:xfrm>
          <a:prstGeom prst="rect">
            <a:avLst/>
          </a:prstGeom>
        </p:spPr>
      </p:pic>
      <p:pic>
        <p:nvPicPr>
          <p:cNvPr id="5" name="Picture 4"/>
          <p:cNvPicPr>
            <a:picLocks noChangeAspect="1"/>
          </p:cNvPicPr>
          <p:nvPr/>
        </p:nvPicPr>
        <p:blipFill>
          <a:blip r:embed="rId3"/>
          <a:stretch>
            <a:fillRect/>
          </a:stretch>
        </p:blipFill>
        <p:spPr>
          <a:xfrm>
            <a:off x="0" y="4681486"/>
            <a:ext cx="4754858" cy="733527"/>
          </a:xfrm>
          <a:prstGeom prst="rect">
            <a:avLst/>
          </a:prstGeom>
        </p:spPr>
      </p:pic>
    </p:spTree>
    <p:extLst>
      <p:ext uri="{BB962C8B-B14F-4D97-AF65-F5344CB8AC3E}">
        <p14:creationId xmlns:p14="http://schemas.microsoft.com/office/powerpoint/2010/main" val="5337750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Alternative action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220307" y="2262553"/>
            <a:ext cx="2815472" cy="2116205"/>
          </a:xfrm>
          <a:prstGeom prst="rect">
            <a:avLst/>
          </a:prstGeom>
        </p:spPr>
      </p:pic>
      <p:pic>
        <p:nvPicPr>
          <p:cNvPr id="5" name="Picture 4"/>
          <p:cNvPicPr>
            <a:picLocks noChangeAspect="1"/>
          </p:cNvPicPr>
          <p:nvPr/>
        </p:nvPicPr>
        <p:blipFill>
          <a:blip r:embed="rId4"/>
          <a:stretch>
            <a:fillRect/>
          </a:stretch>
        </p:blipFill>
        <p:spPr>
          <a:xfrm>
            <a:off x="1141413" y="4783204"/>
            <a:ext cx="9220631" cy="1728869"/>
          </a:xfrm>
          <a:prstGeom prst="rect">
            <a:avLst/>
          </a:prstGeom>
        </p:spPr>
      </p:pic>
    </p:spTree>
    <p:extLst>
      <p:ext uri="{BB962C8B-B14F-4D97-AF65-F5344CB8AC3E}">
        <p14:creationId xmlns:p14="http://schemas.microsoft.com/office/powerpoint/2010/main" val="322216494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3495357" y="1002070"/>
            <a:ext cx="4553585" cy="600159"/>
          </a:xfrm>
          <a:prstGeom prst="rect">
            <a:avLst/>
          </a:prstGeom>
        </p:spPr>
      </p:pic>
      <p:pic>
        <p:nvPicPr>
          <p:cNvPr id="5" name="Picture 4"/>
          <p:cNvPicPr>
            <a:picLocks noChangeAspect="1"/>
          </p:cNvPicPr>
          <p:nvPr/>
        </p:nvPicPr>
        <p:blipFill>
          <a:blip r:embed="rId4"/>
          <a:stretch>
            <a:fillRect/>
          </a:stretch>
        </p:blipFill>
        <p:spPr>
          <a:xfrm>
            <a:off x="370494" y="2167929"/>
            <a:ext cx="4782359" cy="3337892"/>
          </a:xfrm>
          <a:prstGeom prst="rect">
            <a:avLst/>
          </a:prstGeom>
        </p:spPr>
      </p:pic>
      <p:pic>
        <p:nvPicPr>
          <p:cNvPr id="6" name="Picture 5"/>
          <p:cNvPicPr>
            <a:picLocks noChangeAspect="1"/>
          </p:cNvPicPr>
          <p:nvPr/>
        </p:nvPicPr>
        <p:blipFill>
          <a:blip r:embed="rId5"/>
          <a:stretch>
            <a:fillRect/>
          </a:stretch>
        </p:blipFill>
        <p:spPr>
          <a:xfrm>
            <a:off x="6942356" y="2167930"/>
            <a:ext cx="4496068" cy="3337891"/>
          </a:xfrm>
          <a:prstGeom prst="rect">
            <a:avLst/>
          </a:prstGeom>
        </p:spPr>
      </p:pic>
      <p:sp>
        <p:nvSpPr>
          <p:cNvPr id="7" name="Rectangle 6"/>
          <p:cNvSpPr/>
          <p:nvPr/>
        </p:nvSpPr>
        <p:spPr>
          <a:xfrm>
            <a:off x="3975287" y="6069693"/>
            <a:ext cx="2355132" cy="523220"/>
          </a:xfrm>
          <a:prstGeom prst="rect">
            <a:avLst/>
          </a:prstGeom>
        </p:spPr>
        <p:txBody>
          <a:bodyPr wrap="none">
            <a:spAutoFit/>
          </a:bodyPr>
          <a:lstStyle/>
          <a:p>
            <a:r>
              <a:rPr lang="en-US" sz="2800" b="1" dirty="0" smtClean="0"/>
              <a:t>No difference </a:t>
            </a:r>
            <a:endParaRPr lang="en-US" sz="2800" b="1" dirty="0"/>
          </a:p>
        </p:txBody>
      </p:sp>
      <p:sp>
        <p:nvSpPr>
          <p:cNvPr id="8" name="Rectangle 7"/>
          <p:cNvSpPr/>
          <p:nvPr/>
        </p:nvSpPr>
        <p:spPr>
          <a:xfrm>
            <a:off x="9120009" y="6251998"/>
            <a:ext cx="1282723" cy="369332"/>
          </a:xfrm>
          <a:prstGeom prst="rect">
            <a:avLst/>
          </a:prstGeom>
        </p:spPr>
        <p:txBody>
          <a:bodyPr wrap="none">
            <a:spAutoFit/>
          </a:bodyPr>
          <a:lstStyle/>
          <a:p>
            <a:r>
              <a:rPr lang="en-US" b="1" dirty="0">
                <a:solidFill>
                  <a:srgbClr val="FF0000"/>
                </a:solidFill>
              </a:rPr>
              <a:t>Are u sure?</a:t>
            </a:r>
          </a:p>
        </p:txBody>
      </p:sp>
    </p:spTree>
    <p:extLst>
      <p:ext uri="{BB962C8B-B14F-4D97-AF65-F5344CB8AC3E}">
        <p14:creationId xmlns:p14="http://schemas.microsoft.com/office/powerpoint/2010/main" val="11695793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bootstrapping</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pic>
        <p:nvPicPr>
          <p:cNvPr id="4" name="Picture 3"/>
          <p:cNvPicPr>
            <a:picLocks noChangeAspect="1"/>
          </p:cNvPicPr>
          <p:nvPr/>
        </p:nvPicPr>
        <p:blipFill>
          <a:blip r:embed="rId3"/>
          <a:stretch>
            <a:fillRect/>
          </a:stretch>
        </p:blipFill>
        <p:spPr>
          <a:xfrm>
            <a:off x="1202919" y="2099459"/>
            <a:ext cx="5035363" cy="4030682"/>
          </a:xfrm>
          <a:prstGeom prst="rect">
            <a:avLst/>
          </a:prstGeom>
        </p:spPr>
      </p:pic>
      <p:sp>
        <p:nvSpPr>
          <p:cNvPr id="6" name="Rectangle 5"/>
          <p:cNvSpPr/>
          <p:nvPr/>
        </p:nvSpPr>
        <p:spPr>
          <a:xfrm>
            <a:off x="7544514" y="3745468"/>
            <a:ext cx="3546164" cy="646331"/>
          </a:xfrm>
          <a:prstGeom prst="rect">
            <a:avLst/>
          </a:prstGeom>
        </p:spPr>
        <p:txBody>
          <a:bodyPr wrap="none">
            <a:spAutoFit/>
          </a:bodyPr>
          <a:lstStyle/>
          <a:p>
            <a:r>
              <a:rPr lang="en-US" sz="3600" b="1" dirty="0"/>
              <a:t>Get the variation</a:t>
            </a:r>
          </a:p>
        </p:txBody>
      </p:sp>
    </p:spTree>
    <p:extLst>
      <p:ext uri="{BB962C8B-B14F-4D97-AF65-F5344CB8AC3E}">
        <p14:creationId xmlns:p14="http://schemas.microsoft.com/office/powerpoint/2010/main" val="419686012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repo </a:t>
            </a:r>
            <a:endParaRPr lang="en-US" dirty="0"/>
          </a:p>
        </p:txBody>
      </p:sp>
      <p:sp>
        <p:nvSpPr>
          <p:cNvPr id="3" name="Content Placeholder 2"/>
          <p:cNvSpPr>
            <a:spLocks noGrp="1"/>
          </p:cNvSpPr>
          <p:nvPr>
            <p:ph idx="1"/>
          </p:nvPr>
        </p:nvSpPr>
        <p:spPr/>
        <p:txBody>
          <a:bodyPr/>
          <a:lstStyle/>
          <a:p>
            <a:r>
              <a:rPr lang="en-US" dirty="0" smtClean="0"/>
              <a:t>It has some nice code </a:t>
            </a:r>
          </a:p>
          <a:p>
            <a:endParaRPr lang="en-US" dirty="0"/>
          </a:p>
          <a:p>
            <a:r>
              <a:rPr lang="en-US" dirty="0"/>
              <a:t>https://github.com/p-easter/Medium_CLT/blob/d1304df24af06ffab8c44b25926b1ecd5d452f16/README.md</a:t>
            </a:r>
          </a:p>
        </p:txBody>
      </p:sp>
    </p:spTree>
    <p:extLst>
      <p:ext uri="{BB962C8B-B14F-4D97-AF65-F5344CB8AC3E}">
        <p14:creationId xmlns:p14="http://schemas.microsoft.com/office/powerpoint/2010/main" val="117481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Examine the repo itself. I think it would be great.  </a:t>
            </a:r>
          </a:p>
          <a:p>
            <a:endParaRPr lang="en-US" dirty="0"/>
          </a:p>
          <a:p>
            <a:endParaRPr lang="en-US" dirty="0"/>
          </a:p>
        </p:txBody>
      </p:sp>
    </p:spTree>
    <p:extLst>
      <p:ext uri="{BB962C8B-B14F-4D97-AF65-F5344CB8AC3E}">
        <p14:creationId xmlns:p14="http://schemas.microsoft.com/office/powerpoint/2010/main" val="2185923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Bootstrapping instead of t-test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0500" y="1363980"/>
            <a:ext cx="4234203" cy="4234203"/>
          </a:xfrm>
          <a:prstGeom prst="rect">
            <a:avLst/>
          </a:prstGeom>
        </p:spPr>
      </p:pic>
      <p:pic>
        <p:nvPicPr>
          <p:cNvPr id="5" name="Picture 4"/>
          <p:cNvPicPr>
            <a:picLocks noChangeAspect="1"/>
          </p:cNvPicPr>
          <p:nvPr/>
        </p:nvPicPr>
        <p:blipFill>
          <a:blip r:embed="rId4"/>
          <a:stretch>
            <a:fillRect/>
          </a:stretch>
        </p:blipFill>
        <p:spPr>
          <a:xfrm>
            <a:off x="6633735" y="1363980"/>
            <a:ext cx="4567665" cy="4372585"/>
          </a:xfrm>
          <a:prstGeom prst="rect">
            <a:avLst/>
          </a:prstGeom>
        </p:spPr>
      </p:pic>
      <p:sp>
        <p:nvSpPr>
          <p:cNvPr id="6" name="Rectangle 5"/>
          <p:cNvSpPr/>
          <p:nvPr/>
        </p:nvSpPr>
        <p:spPr>
          <a:xfrm>
            <a:off x="3046959" y="5731797"/>
            <a:ext cx="6096000" cy="923330"/>
          </a:xfrm>
          <a:prstGeom prst="rect">
            <a:avLst/>
          </a:prstGeom>
        </p:spPr>
        <p:txBody>
          <a:bodyPr>
            <a:spAutoFit/>
          </a:bodyPr>
          <a:lstStyle/>
          <a:p>
            <a:r>
              <a:rPr lang="en-US" dirty="0"/>
              <a:t>T-test – Python for Data Science</a:t>
            </a:r>
          </a:p>
          <a:p>
            <a:r>
              <a:rPr lang="en-US" dirty="0"/>
              <a:t>https://pythonfordatascienceorg.wordpress.com/independent-t-test-python/</a:t>
            </a:r>
          </a:p>
        </p:txBody>
      </p:sp>
    </p:spTree>
    <p:extLst>
      <p:ext uri="{BB962C8B-B14F-4D97-AF65-F5344CB8AC3E}">
        <p14:creationId xmlns:p14="http://schemas.microsoft.com/office/powerpoint/2010/main" val="346245179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longer needed!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51611" y="3038471"/>
            <a:ext cx="9888778" cy="781058"/>
          </a:xfrm>
          <a:prstGeom prst="rect">
            <a:avLst/>
          </a:prstGeom>
        </p:spPr>
      </p:pic>
    </p:spTree>
    <p:extLst>
      <p:ext uri="{BB962C8B-B14F-4D97-AF65-F5344CB8AC3E}">
        <p14:creationId xmlns:p14="http://schemas.microsoft.com/office/powerpoint/2010/main" val="72520297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decisions</a:t>
            </a:r>
            <a:endParaRPr lang="en-US" dirty="0"/>
          </a:p>
        </p:txBody>
      </p:sp>
      <p:sp>
        <p:nvSpPr>
          <p:cNvPr id="3" name="Content Placeholder 2"/>
          <p:cNvSpPr>
            <a:spLocks noGrp="1"/>
          </p:cNvSpPr>
          <p:nvPr>
            <p:ph idx="1"/>
          </p:nvPr>
        </p:nvSpPr>
        <p:spPr/>
        <p:txBody>
          <a:bodyPr/>
          <a:lstStyle/>
          <a:p>
            <a:r>
              <a:rPr lang="en-US" dirty="0" smtClean="0"/>
              <a:t>How to make decisions with t test?</a:t>
            </a:r>
          </a:p>
          <a:p>
            <a:r>
              <a:rPr lang="en-US" dirty="0"/>
              <a:t>How to make decisions with bootstrap</a:t>
            </a:r>
            <a:r>
              <a:rPr lang="en-US" dirty="0" smtClean="0"/>
              <a:t>?</a:t>
            </a:r>
          </a:p>
          <a:p>
            <a:r>
              <a:rPr lang="en-US" dirty="0" smtClean="0"/>
              <a:t>How to make decisions when I use central limit theorem?</a:t>
            </a:r>
            <a:endParaRPr lang="en-US" dirty="0"/>
          </a:p>
        </p:txBody>
      </p:sp>
    </p:spTree>
    <p:extLst>
      <p:ext uri="{BB962C8B-B14F-4D97-AF65-F5344CB8AC3E}">
        <p14:creationId xmlns:p14="http://schemas.microsoft.com/office/powerpoint/2010/main" val="29545402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ar-EG" dirty="0" smtClean="0"/>
              <a:t>الملتقى</a:t>
            </a:r>
            <a:endParaRPr lang="en-US" dirty="0"/>
          </a:p>
        </p:txBody>
      </p:sp>
      <p:sp>
        <p:nvSpPr>
          <p:cNvPr id="3" name="Content Placeholder 2"/>
          <p:cNvSpPr>
            <a:spLocks noGrp="1"/>
          </p:cNvSpPr>
          <p:nvPr>
            <p:ph idx="1"/>
          </p:nvPr>
        </p:nvSpPr>
        <p:spPr/>
        <p:txBody>
          <a:bodyPr/>
          <a:lstStyle/>
          <a:p>
            <a:pPr marL="0" indent="0">
              <a:buNone/>
            </a:pPr>
            <a:r>
              <a:rPr lang="en-US" dirty="0" smtClean="0"/>
              <a:t>Classical tests( t test/ chi square / ANOVA/ .. ) </a:t>
            </a:r>
          </a:p>
          <a:p>
            <a:pPr marL="0" indent="0">
              <a:buNone/>
            </a:pPr>
            <a:r>
              <a:rPr lang="en-US" dirty="0" smtClean="0"/>
              <a:t>Central limit theorem </a:t>
            </a:r>
          </a:p>
          <a:p>
            <a:pPr marL="0" indent="0">
              <a:buNone/>
            </a:pPr>
            <a:r>
              <a:rPr lang="en-US" dirty="0" smtClean="0"/>
              <a:t>Bootstrapping</a:t>
            </a:r>
          </a:p>
          <a:p>
            <a:pPr marL="0" indent="0">
              <a:buNone/>
            </a:pPr>
            <a:r>
              <a:rPr lang="en-US" dirty="0" smtClean="0"/>
              <a:t>Newer tests </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a:t>
            </a:r>
            <a:endParaRPr lang="en-US" dirty="0"/>
          </a:p>
        </p:txBody>
      </p:sp>
      <p:pic>
        <p:nvPicPr>
          <p:cNvPr id="7170" name="Picture 2" descr="Cartoon businessman makes desicion choose yes or Vector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0833" y="3213884"/>
            <a:ext cx="2550307" cy="27543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733820" y="3886102"/>
            <a:ext cx="1505160" cy="704948"/>
          </a:xfrm>
          <a:prstGeom prst="rect">
            <a:avLst/>
          </a:prstGeom>
        </p:spPr>
      </p:pic>
      <p:pic>
        <p:nvPicPr>
          <p:cNvPr id="5" name="Picture 4"/>
          <p:cNvPicPr>
            <a:picLocks noChangeAspect="1"/>
          </p:cNvPicPr>
          <p:nvPr/>
        </p:nvPicPr>
        <p:blipFill>
          <a:blip r:embed="rId5"/>
          <a:stretch>
            <a:fillRect/>
          </a:stretch>
        </p:blipFill>
        <p:spPr>
          <a:xfrm>
            <a:off x="9692993" y="3978645"/>
            <a:ext cx="1787815" cy="519862"/>
          </a:xfrm>
          <a:prstGeom prst="rect">
            <a:avLst/>
          </a:prstGeom>
        </p:spPr>
      </p:pic>
    </p:spTree>
    <p:extLst>
      <p:ext uri="{BB962C8B-B14F-4D97-AF65-F5344CB8AC3E}">
        <p14:creationId xmlns:p14="http://schemas.microsoft.com/office/powerpoint/2010/main" val="40474045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94867" y="2214480"/>
            <a:ext cx="8345065" cy="1171739"/>
          </a:xfrm>
          <a:prstGeom prst="rect">
            <a:avLst/>
          </a:prstGeom>
        </p:spPr>
      </p:pic>
      <p:pic>
        <p:nvPicPr>
          <p:cNvPr id="5" name="Picture 4"/>
          <p:cNvPicPr>
            <a:picLocks noChangeAspect="1"/>
          </p:cNvPicPr>
          <p:nvPr/>
        </p:nvPicPr>
        <p:blipFill>
          <a:blip r:embed="rId4"/>
          <a:stretch>
            <a:fillRect/>
          </a:stretch>
        </p:blipFill>
        <p:spPr>
          <a:xfrm>
            <a:off x="2076450" y="3589019"/>
            <a:ext cx="7182452" cy="3067841"/>
          </a:xfrm>
          <a:prstGeom prst="rect">
            <a:avLst/>
          </a:prstGeom>
        </p:spPr>
      </p:pic>
      <p:sp>
        <p:nvSpPr>
          <p:cNvPr id="6" name="Rectangle 5"/>
          <p:cNvSpPr/>
          <p:nvPr/>
        </p:nvSpPr>
        <p:spPr>
          <a:xfrm>
            <a:off x="9258902" y="4432737"/>
            <a:ext cx="2185214" cy="646331"/>
          </a:xfrm>
          <a:prstGeom prst="rect">
            <a:avLst/>
          </a:prstGeom>
        </p:spPr>
        <p:txBody>
          <a:bodyPr wrap="none">
            <a:spAutoFit/>
          </a:bodyPr>
          <a:lstStyle/>
          <a:p>
            <a:r>
              <a:rPr lang="en-US" b="1" dirty="0"/>
              <a:t>What about 99% </a:t>
            </a:r>
            <a:endParaRPr lang="en-US" b="1" dirty="0" smtClean="0"/>
          </a:p>
          <a:p>
            <a:r>
              <a:rPr lang="en-US" b="1" dirty="0" smtClean="0"/>
              <a:t>confidence </a:t>
            </a:r>
            <a:r>
              <a:rPr lang="en-US" b="1" dirty="0"/>
              <a:t>interval?</a:t>
            </a:r>
          </a:p>
        </p:txBody>
      </p:sp>
    </p:spTree>
    <p:extLst>
      <p:ext uri="{BB962C8B-B14F-4D97-AF65-F5344CB8AC3E}">
        <p14:creationId xmlns:p14="http://schemas.microsoft.com/office/powerpoint/2010/main" val="280835699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a:t>
            </a:r>
            <a:r>
              <a:rPr lang="en-US" dirty="0"/>
              <a:t>n</a:t>
            </a:r>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Outside CI</a:t>
            </a:r>
          </a:p>
          <a:p>
            <a:pPr marL="0" indent="0">
              <a:buNone/>
            </a:pPr>
            <a:r>
              <a:rPr lang="en-US" dirty="0" smtClean="0"/>
              <a:t>i.e. significant </a:t>
            </a:r>
            <a:endParaRPr lang="en-US" dirty="0"/>
          </a:p>
        </p:txBody>
      </p:sp>
      <p:pic>
        <p:nvPicPr>
          <p:cNvPr id="4" name="Picture 3"/>
          <p:cNvPicPr>
            <a:picLocks noChangeAspect="1"/>
          </p:cNvPicPr>
          <p:nvPr/>
        </p:nvPicPr>
        <p:blipFill>
          <a:blip r:embed="rId2"/>
          <a:stretch>
            <a:fillRect/>
          </a:stretch>
        </p:blipFill>
        <p:spPr>
          <a:xfrm>
            <a:off x="1323309" y="2233445"/>
            <a:ext cx="9545382" cy="2391109"/>
          </a:xfrm>
          <a:prstGeom prst="rect">
            <a:avLst/>
          </a:prstGeom>
        </p:spPr>
      </p:pic>
    </p:spTree>
    <p:extLst>
      <p:ext uri="{BB962C8B-B14F-4D97-AF65-F5344CB8AC3E}">
        <p14:creationId xmlns:p14="http://schemas.microsoft.com/office/powerpoint/2010/main" val="14583519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68099" y="2771683"/>
            <a:ext cx="6623826" cy="1677225"/>
          </a:xfrm>
          <a:prstGeom prst="rect">
            <a:avLst/>
          </a:prstGeom>
        </p:spPr>
      </p:pic>
    </p:spTree>
    <p:extLst>
      <p:ext uri="{BB962C8B-B14F-4D97-AF65-F5344CB8AC3E}">
        <p14:creationId xmlns:p14="http://schemas.microsoft.com/office/powerpoint/2010/main" val="141758826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value with bootstrapping</a:t>
            </a:r>
            <a:endParaRPr lang="en-US" dirty="0"/>
          </a:p>
        </p:txBody>
      </p:sp>
      <p:sp>
        <p:nvSpPr>
          <p:cNvPr id="3" name="Content Placeholder 2"/>
          <p:cNvSpPr>
            <a:spLocks noGrp="1"/>
          </p:cNvSpPr>
          <p:nvPr>
            <p:ph idx="1"/>
          </p:nvPr>
        </p:nvSpPr>
        <p:spPr/>
        <p:txBody>
          <a:bodyPr/>
          <a:lstStyle/>
          <a:p>
            <a:endParaRPr lang="en-US"/>
          </a:p>
        </p:txBody>
      </p:sp>
      <p:pic>
        <p:nvPicPr>
          <p:cNvPr id="9218" name="Picture 2" descr="Free Sad Face And Happy Face, Download Free Sad Face And Happy Face png  images, Free ClipArts on Clipart Libr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475" y="1907236"/>
            <a:ext cx="4876800"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5962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types of bootstrapping </a:t>
            </a:r>
            <a:endParaRPr lang="en-US" dirty="0"/>
          </a:p>
        </p:txBody>
      </p:sp>
      <p:sp>
        <p:nvSpPr>
          <p:cNvPr id="3" name="Content Placeholder 2"/>
          <p:cNvSpPr>
            <a:spLocks noGrp="1"/>
          </p:cNvSpPr>
          <p:nvPr>
            <p:ph idx="1"/>
          </p:nvPr>
        </p:nvSpPr>
        <p:spPr/>
        <p:txBody>
          <a:bodyPr/>
          <a:lstStyle/>
          <a:p>
            <a:r>
              <a:rPr lang="en-US" dirty="0" smtClean="0"/>
              <a:t>parametric </a:t>
            </a:r>
          </a:p>
          <a:p>
            <a:r>
              <a:rPr lang="en-US" dirty="0" smtClean="0"/>
              <a:t>Semi parametric </a:t>
            </a:r>
          </a:p>
          <a:p>
            <a:r>
              <a:rPr lang="en-US" dirty="0" smtClean="0"/>
              <a:t>Non parametric</a:t>
            </a:r>
          </a:p>
          <a:p>
            <a:endParaRPr lang="en-US" dirty="0"/>
          </a:p>
          <a:p>
            <a:endParaRPr lang="en-US" dirty="0" smtClean="0"/>
          </a:p>
          <a:p>
            <a:r>
              <a:rPr lang="en-US" dirty="0" smtClean="0"/>
              <a:t>Pros and cons  </a:t>
            </a:r>
            <a:endParaRPr lang="en-US" dirty="0"/>
          </a:p>
        </p:txBody>
      </p:sp>
    </p:spTree>
    <p:extLst>
      <p:ext uri="{BB962C8B-B14F-4D97-AF65-F5344CB8AC3E}">
        <p14:creationId xmlns:p14="http://schemas.microsoft.com/office/powerpoint/2010/main" val="98434876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 line </a:t>
            </a:r>
            <a:endParaRPr lang="en-US" dirty="0"/>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8507390" y="2425184"/>
            <a:ext cx="1713931" cy="523220"/>
          </a:xfrm>
          <a:prstGeom prst="rect">
            <a:avLst/>
          </a:prstGeom>
        </p:spPr>
        <p:txBody>
          <a:bodyPr wrap="none">
            <a:spAutoFit/>
          </a:bodyPr>
          <a:lstStyle/>
          <a:p>
            <a:r>
              <a:rPr lang="en-US" sz="2800" b="1" dirty="0"/>
              <a:t>bootstrap</a:t>
            </a:r>
          </a:p>
        </p:txBody>
      </p:sp>
      <p:pic>
        <p:nvPicPr>
          <p:cNvPr id="12290" name="Picture 2" descr="Continuous Probability Distributions for Machine Learn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8650" y="3714750"/>
            <a:ext cx="2542475" cy="1906856"/>
          </a:xfrm>
          <a:prstGeom prst="rect">
            <a:avLst/>
          </a:prstGeom>
          <a:noFill/>
          <a:extLst>
            <a:ext uri="{909E8E84-426E-40DD-AFC4-6F175D3DCCD1}">
              <a14:hiddenFill xmlns:a14="http://schemas.microsoft.com/office/drawing/2010/main">
                <a:solidFill>
                  <a:srgbClr val="FFFFFF"/>
                </a:solidFill>
              </a14:hiddenFill>
            </a:ext>
          </a:extLst>
        </p:spPr>
      </p:pic>
      <p:sp>
        <p:nvSpPr>
          <p:cNvPr id="6" name="Down Arrow 5"/>
          <p:cNvSpPr/>
          <p:nvPr/>
        </p:nvSpPr>
        <p:spPr>
          <a:xfrm>
            <a:off x="9046220" y="2948404"/>
            <a:ext cx="636269" cy="6813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rot="3724460">
            <a:off x="8914368" y="5777288"/>
            <a:ext cx="636269" cy="6813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126157" y="6139427"/>
            <a:ext cx="762465" cy="461665"/>
          </a:xfrm>
          <a:prstGeom prst="rect">
            <a:avLst/>
          </a:prstGeom>
        </p:spPr>
        <p:txBody>
          <a:bodyPr wrap="square">
            <a:spAutoFit/>
          </a:bodyPr>
          <a:lstStyle/>
          <a:p>
            <a:r>
              <a:rPr lang="en-US" sz="2400" b="1" dirty="0" err="1"/>
              <a:t>std</a:t>
            </a:r>
            <a:endParaRPr lang="en-US" sz="2400" b="1" dirty="0"/>
          </a:p>
        </p:txBody>
      </p:sp>
      <p:sp>
        <p:nvSpPr>
          <p:cNvPr id="10" name="Down Arrow 9"/>
          <p:cNvSpPr/>
          <p:nvPr/>
        </p:nvSpPr>
        <p:spPr>
          <a:xfrm rot="5400000">
            <a:off x="7217014" y="6047588"/>
            <a:ext cx="636269" cy="6813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4539974" y="5962828"/>
            <a:ext cx="2172003" cy="638264"/>
          </a:xfrm>
          <a:prstGeom prst="rect">
            <a:avLst/>
          </a:prstGeom>
        </p:spPr>
      </p:pic>
      <p:pic>
        <p:nvPicPr>
          <p:cNvPr id="11" name="Picture 10"/>
          <p:cNvPicPr>
            <a:picLocks noChangeAspect="1"/>
          </p:cNvPicPr>
          <p:nvPr/>
        </p:nvPicPr>
        <p:blipFill>
          <a:blip r:embed="rId5"/>
          <a:stretch>
            <a:fillRect/>
          </a:stretch>
        </p:blipFill>
        <p:spPr>
          <a:xfrm>
            <a:off x="1202919" y="4668178"/>
            <a:ext cx="2610214" cy="781159"/>
          </a:xfrm>
          <a:prstGeom prst="rect">
            <a:avLst/>
          </a:prstGeom>
        </p:spPr>
      </p:pic>
      <p:sp>
        <p:nvSpPr>
          <p:cNvPr id="13" name="Down Arrow 12"/>
          <p:cNvSpPr/>
          <p:nvPr/>
        </p:nvSpPr>
        <p:spPr>
          <a:xfrm rot="7868141">
            <a:off x="3514730" y="5605832"/>
            <a:ext cx="636269" cy="6813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a:stretch>
            <a:fillRect/>
          </a:stretch>
        </p:blipFill>
        <p:spPr>
          <a:xfrm>
            <a:off x="795125" y="5513591"/>
            <a:ext cx="2657846" cy="476316"/>
          </a:xfrm>
          <a:prstGeom prst="rect">
            <a:avLst/>
          </a:prstGeom>
        </p:spPr>
      </p:pic>
    </p:spTree>
    <p:extLst>
      <p:ext uri="{BB962C8B-B14F-4D97-AF65-F5344CB8AC3E}">
        <p14:creationId xmlns:p14="http://schemas.microsoft.com/office/powerpoint/2010/main" val="421475559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belong to NULL HYPOTHESIS WORLD?</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2241275" y="3245606"/>
            <a:ext cx="7707368" cy="1738388"/>
          </a:xfrm>
          <a:prstGeom prst="rect">
            <a:avLst/>
          </a:prstGeom>
        </p:spPr>
      </p:pic>
    </p:spTree>
    <p:extLst>
      <p:ext uri="{BB962C8B-B14F-4D97-AF65-F5344CB8AC3E}">
        <p14:creationId xmlns:p14="http://schemas.microsoft.com/office/powerpoint/2010/main" val="226447938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 ALTERNATIVE HYPOTHESIS WORLD?</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2284045" y="2890759"/>
            <a:ext cx="8246211" cy="1738391"/>
          </a:xfrm>
          <a:prstGeom prst="rect">
            <a:avLst/>
          </a:prstGeom>
        </p:spPr>
      </p:pic>
    </p:spTree>
    <p:extLst>
      <p:ext uri="{BB962C8B-B14F-4D97-AF65-F5344CB8AC3E}">
        <p14:creationId xmlns:p14="http://schemas.microsoft.com/office/powerpoint/2010/main" val="356556729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Easier way?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5266" y="2011680"/>
            <a:ext cx="12079386" cy="2419688"/>
          </a:xfrm>
          <a:prstGeom prst="rect">
            <a:avLst/>
          </a:prstGeom>
        </p:spPr>
      </p:pic>
      <p:pic>
        <p:nvPicPr>
          <p:cNvPr id="5" name="Picture 4"/>
          <p:cNvPicPr>
            <a:picLocks noChangeAspect="1"/>
          </p:cNvPicPr>
          <p:nvPr/>
        </p:nvPicPr>
        <p:blipFill>
          <a:blip r:embed="rId4"/>
          <a:stretch>
            <a:fillRect/>
          </a:stretch>
        </p:blipFill>
        <p:spPr>
          <a:xfrm>
            <a:off x="5010150" y="3332121"/>
            <a:ext cx="4779161" cy="3106455"/>
          </a:xfrm>
          <a:prstGeom prst="rect">
            <a:avLst/>
          </a:prstGeom>
        </p:spPr>
      </p:pic>
    </p:spTree>
    <p:extLst>
      <p:ext uri="{BB962C8B-B14F-4D97-AF65-F5344CB8AC3E}">
        <p14:creationId xmlns:p14="http://schemas.microsoft.com/office/powerpoint/2010/main" val="91184491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a:t>
            </a:r>
            <a:endParaRPr lang="en-US" dirty="0"/>
          </a:p>
        </p:txBody>
      </p:sp>
      <p:sp>
        <p:nvSpPr>
          <p:cNvPr id="3" name="Content Placeholder 2"/>
          <p:cNvSpPr>
            <a:spLocks noGrp="1"/>
          </p:cNvSpPr>
          <p:nvPr>
            <p:ph idx="1"/>
          </p:nvPr>
        </p:nvSpPr>
        <p:spPr/>
        <p:txBody>
          <a:bodyPr>
            <a:normAutofit/>
          </a:bodyPr>
          <a:lstStyle/>
          <a:p>
            <a:pPr fontAlgn="base"/>
            <a:endParaRPr lang="en-US" dirty="0"/>
          </a:p>
        </p:txBody>
      </p:sp>
    </p:spTree>
    <p:extLst>
      <p:ext uri="{BB962C8B-B14F-4D97-AF65-F5344CB8AC3E}">
        <p14:creationId xmlns:p14="http://schemas.microsoft.com/office/powerpoint/2010/main" val="3833715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203982" y="2461960"/>
            <a:ext cx="3781953" cy="3610479"/>
          </a:xfrm>
          <a:prstGeom prst="rect">
            <a:avLst/>
          </a:prstGeom>
        </p:spPr>
      </p:pic>
    </p:spTree>
    <p:extLst>
      <p:ext uri="{BB962C8B-B14F-4D97-AF65-F5344CB8AC3E}">
        <p14:creationId xmlns:p14="http://schemas.microsoft.com/office/powerpoint/2010/main" val="4143143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780837" y="1666629"/>
            <a:ext cx="6630325" cy="3524742"/>
          </a:xfrm>
          <a:prstGeom prst="rect">
            <a:avLst/>
          </a:prstGeom>
        </p:spPr>
      </p:pic>
    </p:spTree>
    <p:extLst>
      <p:ext uri="{BB962C8B-B14F-4D97-AF65-F5344CB8AC3E}">
        <p14:creationId xmlns:p14="http://schemas.microsoft.com/office/powerpoint/2010/main" val="43102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18995" y="1623760"/>
            <a:ext cx="6154009" cy="3610479"/>
          </a:xfrm>
          <a:prstGeom prst="rect">
            <a:avLst/>
          </a:prstGeom>
        </p:spPr>
      </p:pic>
    </p:spTree>
    <p:extLst>
      <p:ext uri="{BB962C8B-B14F-4D97-AF65-F5344CB8AC3E}">
        <p14:creationId xmlns:p14="http://schemas.microsoft.com/office/powerpoint/2010/main" val="2838144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 data</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251567" y="2514600"/>
            <a:ext cx="3337779" cy="2500112"/>
          </a:xfrm>
          <a:prstGeom prst="rect">
            <a:avLst/>
          </a:prstGeom>
        </p:spPr>
      </p:pic>
      <p:pic>
        <p:nvPicPr>
          <p:cNvPr id="6" name="Picture 5"/>
          <p:cNvPicPr>
            <a:picLocks noChangeAspect="1"/>
          </p:cNvPicPr>
          <p:nvPr/>
        </p:nvPicPr>
        <p:blipFill>
          <a:blip r:embed="rId4"/>
          <a:stretch>
            <a:fillRect/>
          </a:stretch>
        </p:blipFill>
        <p:spPr>
          <a:xfrm>
            <a:off x="3251567" y="5557782"/>
            <a:ext cx="3305636" cy="771633"/>
          </a:xfrm>
          <a:prstGeom prst="rect">
            <a:avLst/>
          </a:prstGeom>
        </p:spPr>
      </p:pic>
      <p:pic>
        <p:nvPicPr>
          <p:cNvPr id="8" name="Picture 7"/>
          <p:cNvPicPr>
            <a:picLocks noChangeAspect="1"/>
          </p:cNvPicPr>
          <p:nvPr/>
        </p:nvPicPr>
        <p:blipFill>
          <a:blip r:embed="rId5"/>
          <a:stretch>
            <a:fillRect/>
          </a:stretch>
        </p:blipFill>
        <p:spPr>
          <a:xfrm>
            <a:off x="8699500" y="4867275"/>
            <a:ext cx="2466975" cy="1847850"/>
          </a:xfrm>
          <a:prstGeom prst="rect">
            <a:avLst/>
          </a:prstGeom>
        </p:spPr>
      </p:pic>
    </p:spTree>
    <p:extLst>
      <p:ext uri="{BB962C8B-B14F-4D97-AF65-F5344CB8AC3E}">
        <p14:creationId xmlns:p14="http://schemas.microsoft.com/office/powerpoint/2010/main" val="224306886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vs Machine learning </a:t>
            </a:r>
            <a:endParaRPr lang="en-US" dirty="0"/>
          </a:p>
        </p:txBody>
      </p:sp>
      <p:sp>
        <p:nvSpPr>
          <p:cNvPr id="3" name="Content Placeholder 2"/>
          <p:cNvSpPr>
            <a:spLocks noGrp="1"/>
          </p:cNvSpPr>
          <p:nvPr>
            <p:ph idx="1"/>
          </p:nvPr>
        </p:nvSpPr>
        <p:spPr/>
        <p:txBody>
          <a:bodyPr/>
          <a:lstStyle/>
          <a:p>
            <a:r>
              <a:rPr lang="en-US" dirty="0" smtClean="0"/>
              <a:t>CI = aggregate values about the population </a:t>
            </a:r>
          </a:p>
          <a:p>
            <a:r>
              <a:rPr lang="en-US" dirty="0" smtClean="0"/>
              <a:t>Machine learning : individual level prediction </a:t>
            </a:r>
          </a:p>
          <a:p>
            <a:endParaRPr lang="en-US" dirty="0"/>
          </a:p>
          <a:p>
            <a:r>
              <a:rPr lang="en-US" dirty="0" smtClean="0"/>
              <a:t>How can this be true in linear regression (stats)? </a:t>
            </a:r>
            <a:endParaRPr lang="en-US" dirty="0"/>
          </a:p>
        </p:txBody>
      </p:sp>
    </p:spTree>
    <p:extLst>
      <p:ext uri="{BB962C8B-B14F-4D97-AF65-F5344CB8AC3E}">
        <p14:creationId xmlns:p14="http://schemas.microsoft.com/office/powerpoint/2010/main" val="3441289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3195232" y="1919077"/>
            <a:ext cx="5801535" cy="3019846"/>
          </a:xfrm>
          <a:prstGeom prst="rect">
            <a:avLst/>
          </a:prstGeom>
        </p:spPr>
      </p:pic>
    </p:spTree>
    <p:extLst>
      <p:ext uri="{BB962C8B-B14F-4D97-AF65-F5344CB8AC3E}">
        <p14:creationId xmlns:p14="http://schemas.microsoft.com/office/powerpoint/2010/main" val="2899927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80705" y="499653"/>
            <a:ext cx="7630590" cy="5858693"/>
          </a:xfrm>
          <a:prstGeom prst="rect">
            <a:avLst/>
          </a:prstGeom>
        </p:spPr>
      </p:pic>
    </p:spTree>
    <p:extLst>
      <p:ext uri="{BB962C8B-B14F-4D97-AF65-F5344CB8AC3E}">
        <p14:creationId xmlns:p14="http://schemas.microsoft.com/office/powerpoint/2010/main" val="1192486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86884" y="836132"/>
            <a:ext cx="3934374" cy="5544324"/>
          </a:xfrm>
          <a:prstGeom prst="rect">
            <a:avLst/>
          </a:prstGeom>
        </p:spPr>
      </p:pic>
    </p:spTree>
    <p:extLst>
      <p:ext uri="{BB962C8B-B14F-4D97-AF65-F5344CB8AC3E}">
        <p14:creationId xmlns:p14="http://schemas.microsoft.com/office/powerpoint/2010/main" val="1452783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46111" y="862735"/>
            <a:ext cx="10412493" cy="5706271"/>
          </a:xfrm>
          <a:prstGeom prst="rect">
            <a:avLst/>
          </a:prstGeom>
        </p:spPr>
      </p:pic>
    </p:spTree>
    <p:extLst>
      <p:ext uri="{BB962C8B-B14F-4D97-AF65-F5344CB8AC3E}">
        <p14:creationId xmlns:p14="http://schemas.microsoft.com/office/powerpoint/2010/main" val="147003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347654" y="885470"/>
            <a:ext cx="5496692" cy="5087060"/>
          </a:xfrm>
          <a:prstGeom prst="rect">
            <a:avLst/>
          </a:prstGeom>
        </p:spPr>
      </p:pic>
    </p:spTree>
    <p:extLst>
      <p:ext uri="{BB962C8B-B14F-4D97-AF65-F5344CB8AC3E}">
        <p14:creationId xmlns:p14="http://schemas.microsoft.com/office/powerpoint/2010/main" val="1706498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99863" y="1609471"/>
            <a:ext cx="6792273" cy="3639058"/>
          </a:xfrm>
          <a:prstGeom prst="rect">
            <a:avLst/>
          </a:prstGeom>
        </p:spPr>
      </p:pic>
    </p:spTree>
    <p:extLst>
      <p:ext uri="{BB962C8B-B14F-4D97-AF65-F5344CB8AC3E}">
        <p14:creationId xmlns:p14="http://schemas.microsoft.com/office/powerpoint/2010/main" val="2401382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ways to test hypothesis </a:t>
            </a:r>
            <a:endParaRPr lang="en-US" dirty="0"/>
          </a:p>
        </p:txBody>
      </p:sp>
      <p:sp>
        <p:nvSpPr>
          <p:cNvPr id="3" name="Content Placeholder 2"/>
          <p:cNvSpPr>
            <a:spLocks noGrp="1"/>
          </p:cNvSpPr>
          <p:nvPr>
            <p:ph idx="1"/>
          </p:nvPr>
        </p:nvSpPr>
        <p:spPr/>
        <p:txBody>
          <a:bodyPr>
            <a:normAutofit/>
          </a:bodyPr>
          <a:lstStyle/>
          <a:p>
            <a:endParaRPr lang="en-US" dirty="0" smtClean="0"/>
          </a:p>
          <a:p>
            <a:r>
              <a:rPr lang="en-US" dirty="0" smtClean="0"/>
              <a:t>1- confidence int.  for </a:t>
            </a:r>
            <a:r>
              <a:rPr lang="en-US" dirty="0" err="1" smtClean="0"/>
              <a:t>ur</a:t>
            </a:r>
            <a:r>
              <a:rPr lang="en-US" dirty="0" smtClean="0"/>
              <a:t> bootstrap sample  and check whether the hypothesized mean lie</a:t>
            </a:r>
          </a:p>
          <a:p>
            <a:pPr marL="0" indent="0">
              <a:buNone/>
            </a:pPr>
            <a:endParaRPr lang="en-US" dirty="0" smtClean="0"/>
          </a:p>
          <a:p>
            <a:r>
              <a:rPr lang="en-US" dirty="0" smtClean="0"/>
              <a:t>2- simulate normal distribution, or any other suitable distribution at the point of Null hypothesis (and compare </a:t>
            </a:r>
            <a:r>
              <a:rPr lang="en-US" dirty="0" err="1" smtClean="0"/>
              <a:t>ur</a:t>
            </a:r>
            <a:r>
              <a:rPr lang="en-US" dirty="0" smtClean="0"/>
              <a:t> bootstrap sample mean to this population )</a:t>
            </a:r>
          </a:p>
          <a:p>
            <a:pPr marL="0" indent="0">
              <a:buNone/>
            </a:pPr>
            <a:endParaRPr lang="en-US" dirty="0" smtClean="0"/>
          </a:p>
          <a:p>
            <a:pPr marL="0" indent="0">
              <a:buNone/>
            </a:pPr>
            <a:r>
              <a:rPr lang="en-US" dirty="0" smtClean="0"/>
              <a:t>Lesson 12 concept 16</a:t>
            </a:r>
          </a:p>
        </p:txBody>
      </p:sp>
    </p:spTree>
    <p:extLst>
      <p:ext uri="{BB962C8B-B14F-4D97-AF65-F5344CB8AC3E}">
        <p14:creationId xmlns:p14="http://schemas.microsoft.com/office/powerpoint/2010/main" val="1649022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Correcting error in videos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143250" y="2162404"/>
            <a:ext cx="6905135" cy="4567373"/>
          </a:xfrm>
          <a:prstGeom prst="rect">
            <a:avLst/>
          </a:prstGeom>
        </p:spPr>
      </p:pic>
      <p:sp>
        <p:nvSpPr>
          <p:cNvPr id="5" name="Rectangle 4"/>
          <p:cNvSpPr/>
          <p:nvPr/>
        </p:nvSpPr>
        <p:spPr>
          <a:xfrm>
            <a:off x="-4435" y="3168134"/>
            <a:ext cx="2265685" cy="369332"/>
          </a:xfrm>
          <a:prstGeom prst="rect">
            <a:avLst/>
          </a:prstGeom>
        </p:spPr>
        <p:txBody>
          <a:bodyPr wrap="none">
            <a:spAutoFit/>
          </a:bodyPr>
          <a:lstStyle/>
          <a:p>
            <a:r>
              <a:rPr lang="en-US" b="1" dirty="0"/>
              <a:t>Lesson 12 concept 17</a:t>
            </a:r>
          </a:p>
        </p:txBody>
      </p:sp>
    </p:spTree>
    <p:extLst>
      <p:ext uri="{BB962C8B-B14F-4D97-AF65-F5344CB8AC3E}">
        <p14:creationId xmlns:p14="http://schemas.microsoft.com/office/powerpoint/2010/main" val="3932340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Std</a:t>
            </a:r>
            <a:r>
              <a:rPr lang="en-US" dirty="0" smtClean="0"/>
              <a:t> dev of the diff</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128783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976032" y="3481753"/>
            <a:ext cx="5118380" cy="2866293"/>
          </a:xfrm>
          <a:prstGeom prst="rect">
            <a:avLst/>
          </a:prstGeom>
        </p:spPr>
      </p:pic>
      <p:pic>
        <p:nvPicPr>
          <p:cNvPr id="7" name="Picture 6"/>
          <p:cNvPicPr>
            <a:picLocks noChangeAspect="1"/>
          </p:cNvPicPr>
          <p:nvPr/>
        </p:nvPicPr>
        <p:blipFill>
          <a:blip r:embed="rId4"/>
          <a:stretch>
            <a:fillRect/>
          </a:stretch>
        </p:blipFill>
        <p:spPr>
          <a:xfrm>
            <a:off x="8088924" y="2514600"/>
            <a:ext cx="2770676" cy="3522518"/>
          </a:xfrm>
          <a:prstGeom prst="rect">
            <a:avLst/>
          </a:prstGeom>
        </p:spPr>
      </p:pic>
    </p:spTree>
    <p:extLst>
      <p:ext uri="{BB962C8B-B14F-4D97-AF65-F5344CB8AC3E}">
        <p14:creationId xmlns:p14="http://schemas.microsoft.com/office/powerpoint/2010/main" val="1391545212"/>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0623" y="1161733"/>
            <a:ext cx="11850754" cy="4534533"/>
          </a:xfrm>
          <a:prstGeom prst="rect">
            <a:avLst/>
          </a:prstGeom>
        </p:spPr>
      </p:pic>
    </p:spTree>
    <p:extLst>
      <p:ext uri="{BB962C8B-B14F-4D97-AF65-F5344CB8AC3E}">
        <p14:creationId xmlns:p14="http://schemas.microsoft.com/office/powerpoint/2010/main" val="2157211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 mystery different code!</a:t>
            </a:r>
            <a:endParaRPr lang="en-US" dirty="0"/>
          </a:p>
        </p:txBody>
      </p:sp>
      <p:sp>
        <p:nvSpPr>
          <p:cNvPr id="3" name="Content Placeholder 2"/>
          <p:cNvSpPr>
            <a:spLocks noGrp="1"/>
          </p:cNvSpPr>
          <p:nvPr>
            <p:ph idx="1"/>
          </p:nvPr>
        </p:nvSpPr>
        <p:spPr/>
        <p:txBody>
          <a:bodyPr/>
          <a:lstStyle/>
          <a:p>
            <a:r>
              <a:rPr lang="en-US" dirty="0" smtClean="0"/>
              <a:t>Lesson 12 concept 33</a:t>
            </a:r>
          </a:p>
          <a:p>
            <a:endParaRPr lang="en-US" dirty="0"/>
          </a:p>
          <a:p>
            <a:endParaRPr lang="en-US" dirty="0" smtClean="0"/>
          </a:p>
          <a:p>
            <a:endParaRPr lang="en-US" dirty="0"/>
          </a:p>
        </p:txBody>
      </p:sp>
      <p:pic>
        <p:nvPicPr>
          <p:cNvPr id="4" name="Picture 3"/>
          <p:cNvPicPr>
            <a:picLocks noChangeAspect="1"/>
          </p:cNvPicPr>
          <p:nvPr/>
        </p:nvPicPr>
        <p:blipFill>
          <a:blip r:embed="rId2"/>
          <a:stretch>
            <a:fillRect/>
          </a:stretch>
        </p:blipFill>
        <p:spPr>
          <a:xfrm>
            <a:off x="2952311" y="2538288"/>
            <a:ext cx="6287377" cy="1781424"/>
          </a:xfrm>
          <a:prstGeom prst="rect">
            <a:avLst/>
          </a:prstGeom>
        </p:spPr>
      </p:pic>
    </p:spTree>
    <p:extLst>
      <p:ext uri="{BB962C8B-B14F-4D97-AF65-F5344CB8AC3E}">
        <p14:creationId xmlns:p14="http://schemas.microsoft.com/office/powerpoint/2010/main" val="447503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Msh</a:t>
            </a:r>
            <a:r>
              <a:rPr lang="en-US" dirty="0" smtClean="0"/>
              <a:t> </a:t>
            </a:r>
            <a:r>
              <a:rPr lang="en-US" dirty="0" err="1" smtClean="0"/>
              <a:t>fahem</a:t>
            </a:r>
            <a:r>
              <a:rPr lang="en-US" dirty="0" smtClean="0"/>
              <a: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181984" y="1576129"/>
            <a:ext cx="8143442" cy="4672270"/>
          </a:xfrm>
          <a:prstGeom prst="rect">
            <a:avLst/>
          </a:prstGeom>
        </p:spPr>
      </p:pic>
    </p:spTree>
    <p:extLst>
      <p:ext uri="{BB962C8B-B14F-4D97-AF65-F5344CB8AC3E}">
        <p14:creationId xmlns:p14="http://schemas.microsoft.com/office/powerpoint/2010/main" val="648966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 without bootstrapping</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369635" y="2011680"/>
            <a:ext cx="5478715" cy="1314633"/>
          </a:xfrm>
          <a:prstGeom prst="rect">
            <a:avLst/>
          </a:prstGeom>
        </p:spPr>
      </p:pic>
      <p:pic>
        <p:nvPicPr>
          <p:cNvPr id="5" name="Picture 4"/>
          <p:cNvPicPr>
            <a:picLocks noChangeAspect="1"/>
          </p:cNvPicPr>
          <p:nvPr/>
        </p:nvPicPr>
        <p:blipFill>
          <a:blip r:embed="rId4"/>
          <a:stretch>
            <a:fillRect/>
          </a:stretch>
        </p:blipFill>
        <p:spPr>
          <a:xfrm>
            <a:off x="6104675" y="2011680"/>
            <a:ext cx="6087325" cy="3515216"/>
          </a:xfrm>
          <a:prstGeom prst="rect">
            <a:avLst/>
          </a:prstGeom>
        </p:spPr>
      </p:pic>
      <p:pic>
        <p:nvPicPr>
          <p:cNvPr id="6" name="Picture 5"/>
          <p:cNvPicPr>
            <a:picLocks noChangeAspect="1"/>
          </p:cNvPicPr>
          <p:nvPr/>
        </p:nvPicPr>
        <p:blipFill>
          <a:blip r:embed="rId5"/>
          <a:stretch>
            <a:fillRect/>
          </a:stretch>
        </p:blipFill>
        <p:spPr>
          <a:xfrm>
            <a:off x="0" y="5808288"/>
            <a:ext cx="6716062" cy="819264"/>
          </a:xfrm>
          <a:prstGeom prst="rect">
            <a:avLst/>
          </a:prstGeom>
        </p:spPr>
      </p:pic>
    </p:spTree>
    <p:extLst>
      <p:ext uri="{BB962C8B-B14F-4D97-AF65-F5344CB8AC3E}">
        <p14:creationId xmlns:p14="http://schemas.microsoft.com/office/powerpoint/2010/main" val="3537475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576286" y="985496"/>
            <a:ext cx="5039428" cy="4887007"/>
          </a:xfrm>
          <a:prstGeom prst="rect">
            <a:avLst/>
          </a:prstGeom>
        </p:spPr>
      </p:pic>
    </p:spTree>
    <p:extLst>
      <p:ext uri="{BB962C8B-B14F-4D97-AF65-F5344CB8AC3E}">
        <p14:creationId xmlns:p14="http://schemas.microsoft.com/office/powerpoint/2010/main" val="3995062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56836" y="375811"/>
            <a:ext cx="8078327" cy="6106377"/>
          </a:xfrm>
          <a:prstGeom prst="rect">
            <a:avLst/>
          </a:prstGeom>
        </p:spPr>
      </p:pic>
    </p:spTree>
    <p:extLst>
      <p:ext uri="{BB962C8B-B14F-4D97-AF65-F5344CB8AC3E}">
        <p14:creationId xmlns:p14="http://schemas.microsoft.com/office/powerpoint/2010/main" val="87183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 of sample size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245225" y="1701062"/>
            <a:ext cx="5006471" cy="5156938"/>
          </a:xfrm>
          <a:prstGeom prst="rect">
            <a:avLst/>
          </a:prstGeom>
        </p:spPr>
      </p:pic>
    </p:spTree>
    <p:extLst>
      <p:ext uri="{BB962C8B-B14F-4D97-AF65-F5344CB8AC3E}">
        <p14:creationId xmlns:p14="http://schemas.microsoft.com/office/powerpoint/2010/main" val="371306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989640" y="2011680"/>
            <a:ext cx="4210638" cy="4477375"/>
          </a:xfrm>
          <a:prstGeom prst="rect">
            <a:avLst/>
          </a:prstGeom>
        </p:spPr>
      </p:pic>
    </p:spTree>
    <p:extLst>
      <p:ext uri="{BB962C8B-B14F-4D97-AF65-F5344CB8AC3E}">
        <p14:creationId xmlns:p14="http://schemas.microsoft.com/office/powerpoint/2010/main" val="18431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Describe the case of </a:t>
            </a:r>
            <a:r>
              <a:rPr lang="en-US" dirty="0" err="1" smtClean="0"/>
              <a:t>abeer</a:t>
            </a:r>
            <a:r>
              <a:rPr lang="en-US" dirty="0" smtClean="0"/>
              <a:t> </a:t>
            </a:r>
            <a:br>
              <a:rPr lang="en-US" dirty="0" smtClean="0"/>
            </a:br>
            <a:r>
              <a:rPr lang="en-US" dirty="0" smtClean="0"/>
              <a:t>even the journal suggested close to </a:t>
            </a:r>
            <a:r>
              <a:rPr lang="en-US" dirty="0" err="1" smtClean="0"/>
              <a:t>signoificance</a:t>
            </a:r>
            <a:r>
              <a:rPr lang="en-US" dirty="0" smtClean="0"/>
              <a:t> </a:t>
            </a:r>
            <a:br>
              <a:rPr lang="en-US" dirty="0" smtClean="0"/>
            </a:br>
            <a:r>
              <a:rPr lang="en-US" dirty="0"/>
              <a:t/>
            </a:r>
            <a:br>
              <a:rPr lang="en-US" dirty="0"/>
            </a:br>
            <a:r>
              <a:rPr lang="en-US" dirty="0" smtClean="0"/>
              <a:t>mention the paper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033406" y="2052918"/>
            <a:ext cx="4032894" cy="5528237"/>
          </a:xfrm>
          <a:prstGeom prst="rect">
            <a:avLst/>
          </a:prstGeom>
        </p:spPr>
      </p:pic>
    </p:spTree>
    <p:extLst>
      <p:ext uri="{BB962C8B-B14F-4D97-AF65-F5344CB8AC3E}">
        <p14:creationId xmlns:p14="http://schemas.microsoft.com/office/powerpoint/2010/main" val="3566099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1103312" y="2348753"/>
            <a:ext cx="8497889" cy="1200329"/>
          </a:xfrm>
          <a:prstGeom prst="rect">
            <a:avLst/>
          </a:prstGeom>
        </p:spPr>
        <p:txBody>
          <a:bodyPr wrap="square">
            <a:spAutoFit/>
          </a:bodyPr>
          <a:lstStyle/>
          <a:p>
            <a:r>
              <a:rPr lang="en-US" dirty="0"/>
              <a:t>Breaking the curse of small datasets in Machine Learning: Part 1 | by </a:t>
            </a:r>
            <a:r>
              <a:rPr lang="en-US" dirty="0" err="1"/>
              <a:t>Jyoti</a:t>
            </a:r>
            <a:r>
              <a:rPr lang="en-US" dirty="0"/>
              <a:t> Prakash </a:t>
            </a:r>
            <a:r>
              <a:rPr lang="en-US" dirty="0" err="1"/>
              <a:t>Maheswari</a:t>
            </a:r>
            <a:r>
              <a:rPr lang="en-US" dirty="0"/>
              <a:t> | Towards Data Science</a:t>
            </a:r>
          </a:p>
          <a:p>
            <a:r>
              <a:rPr lang="en-US" dirty="0"/>
              <a:t>https://towardsdatascience.com/breaking-the-curse-of-small-datasets-in-machine-learning-part-1-36f28b0c044d</a:t>
            </a:r>
          </a:p>
        </p:txBody>
      </p:sp>
    </p:spTree>
    <p:extLst>
      <p:ext uri="{BB962C8B-B14F-4D97-AF65-F5344CB8AC3E}">
        <p14:creationId xmlns:p14="http://schemas.microsoft.com/office/powerpoint/2010/main" val="100196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learn?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41413" y="3042269"/>
            <a:ext cx="10382848" cy="2373660"/>
          </a:xfrm>
          <a:prstGeom prst="rect">
            <a:avLst/>
          </a:prstGeom>
        </p:spPr>
      </p:pic>
    </p:spTree>
    <p:extLst>
      <p:ext uri="{BB962C8B-B14F-4D97-AF65-F5344CB8AC3E}">
        <p14:creationId xmlns:p14="http://schemas.microsoft.com/office/powerpoint/2010/main" val="29690210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0" y="2209800"/>
            <a:ext cx="8946541" cy="4195481"/>
          </a:xfrm>
        </p:spPr>
        <p:txBody>
          <a:bodyPr/>
          <a:lstStyle/>
          <a:p>
            <a:endParaRPr lang="en-US"/>
          </a:p>
        </p:txBody>
      </p:sp>
      <p:pic>
        <p:nvPicPr>
          <p:cNvPr id="4" name="Picture 3"/>
          <p:cNvPicPr>
            <a:picLocks noChangeAspect="1"/>
          </p:cNvPicPr>
          <p:nvPr/>
        </p:nvPicPr>
        <p:blipFill>
          <a:blip r:embed="rId3"/>
          <a:stretch>
            <a:fillRect/>
          </a:stretch>
        </p:blipFill>
        <p:spPr>
          <a:xfrm>
            <a:off x="4865540" y="1369919"/>
            <a:ext cx="4791744" cy="4010585"/>
          </a:xfrm>
          <a:prstGeom prst="rect">
            <a:avLst/>
          </a:prstGeom>
        </p:spPr>
      </p:pic>
    </p:spTree>
    <p:extLst>
      <p:ext uri="{BB962C8B-B14F-4D97-AF65-F5344CB8AC3E}">
        <p14:creationId xmlns:p14="http://schemas.microsoft.com/office/powerpoint/2010/main" val="3975130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6644" y="732024"/>
            <a:ext cx="6619875" cy="4724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313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Check links </a:t>
            </a:r>
            <a:endParaRPr lang="en-US" dirty="0"/>
          </a:p>
        </p:txBody>
      </p:sp>
      <p:pic>
        <p:nvPicPr>
          <p:cNvPr id="4" name="Picture 3"/>
          <p:cNvPicPr>
            <a:picLocks noChangeAspect="1"/>
          </p:cNvPicPr>
          <p:nvPr/>
        </p:nvPicPr>
        <p:blipFill>
          <a:blip r:embed="rId3"/>
          <a:stretch>
            <a:fillRect/>
          </a:stretch>
        </p:blipFill>
        <p:spPr>
          <a:xfrm>
            <a:off x="4705582" y="717176"/>
            <a:ext cx="5344271" cy="5696745"/>
          </a:xfrm>
          <a:prstGeom prst="rect">
            <a:avLst/>
          </a:prstGeom>
        </p:spPr>
      </p:pic>
    </p:spTree>
    <p:extLst>
      <p:ext uri="{BB962C8B-B14F-4D97-AF65-F5344CB8AC3E}">
        <p14:creationId xmlns:p14="http://schemas.microsoft.com/office/powerpoint/2010/main" val="901042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What is a p-value</a:t>
            </a:r>
          </a:p>
          <a:p>
            <a:r>
              <a:rPr lang="en-US" dirty="0"/>
              <a:t>https://rebeccaebarnes.github.io/2018/05/01/what-is-a-p-value</a:t>
            </a:r>
          </a:p>
        </p:txBody>
      </p:sp>
    </p:spTree>
    <p:extLst>
      <p:ext uri="{BB962C8B-B14F-4D97-AF65-F5344CB8AC3E}">
        <p14:creationId xmlns:p14="http://schemas.microsoft.com/office/powerpoint/2010/main" val="1878104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Shiny app CLT </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44203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703321" y="2895430"/>
            <a:ext cx="8783276" cy="2438740"/>
          </a:xfrm>
          <a:prstGeom prst="rect">
            <a:avLst/>
          </a:prstGeom>
        </p:spPr>
      </p:pic>
    </p:spTree>
    <p:extLst>
      <p:ext uri="{BB962C8B-B14F-4D97-AF65-F5344CB8AC3E}">
        <p14:creationId xmlns:p14="http://schemas.microsoft.com/office/powerpoint/2010/main" val="1955128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2199731" y="2257261"/>
            <a:ext cx="7792537" cy="2343477"/>
          </a:xfrm>
          <a:prstGeom prst="rect">
            <a:avLst/>
          </a:prstGeom>
        </p:spPr>
      </p:pic>
    </p:spTree>
    <p:extLst>
      <p:ext uri="{BB962C8B-B14F-4D97-AF65-F5344CB8AC3E}">
        <p14:creationId xmlns:p14="http://schemas.microsoft.com/office/powerpoint/2010/main" val="3146421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703585" y="2352463"/>
            <a:ext cx="6782747" cy="3029373"/>
          </a:xfrm>
          <a:prstGeom prst="rect">
            <a:avLst/>
          </a:prstGeom>
        </p:spPr>
      </p:pic>
    </p:spTree>
    <p:extLst>
      <p:ext uri="{BB962C8B-B14F-4D97-AF65-F5344CB8AC3E}">
        <p14:creationId xmlns:p14="http://schemas.microsoft.com/office/powerpoint/2010/main" val="736989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mean and variance?</a:t>
            </a:r>
            <a:br>
              <a:rPr lang="en-US" dirty="0"/>
            </a:b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97029" y="2575249"/>
            <a:ext cx="4152556" cy="2755787"/>
          </a:xfrm>
        </p:spPr>
      </p:pic>
    </p:spTree>
    <p:extLst>
      <p:ext uri="{BB962C8B-B14F-4D97-AF65-F5344CB8AC3E}">
        <p14:creationId xmlns:p14="http://schemas.microsoft.com/office/powerpoint/2010/main" val="1562948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852285" y="1033128"/>
            <a:ext cx="6487430" cy="4791744"/>
          </a:xfrm>
          <a:prstGeom prst="rect">
            <a:avLst/>
          </a:prstGeom>
        </p:spPr>
      </p:pic>
    </p:spTree>
    <p:extLst>
      <p:ext uri="{BB962C8B-B14F-4D97-AF65-F5344CB8AC3E}">
        <p14:creationId xmlns:p14="http://schemas.microsoft.com/office/powerpoint/2010/main" val="3633057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 link</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p:txBody>
      </p:sp>
      <p:pic>
        <p:nvPicPr>
          <p:cNvPr id="4" name="Picture 3"/>
          <p:cNvPicPr>
            <a:picLocks noChangeAspect="1"/>
          </p:cNvPicPr>
          <p:nvPr/>
        </p:nvPicPr>
        <p:blipFill>
          <a:blip r:embed="rId3"/>
          <a:stretch>
            <a:fillRect/>
          </a:stretch>
        </p:blipFill>
        <p:spPr>
          <a:xfrm>
            <a:off x="1731966" y="2011680"/>
            <a:ext cx="7773485" cy="1848108"/>
          </a:xfrm>
          <a:prstGeom prst="rect">
            <a:avLst/>
          </a:prstGeom>
        </p:spPr>
      </p:pic>
    </p:spTree>
    <p:extLst>
      <p:ext uri="{BB962C8B-B14F-4D97-AF65-F5344CB8AC3E}">
        <p14:creationId xmlns:p14="http://schemas.microsoft.com/office/powerpoint/2010/main" val="3046573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learn?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82857" y="2268415"/>
            <a:ext cx="10382848" cy="2373660"/>
          </a:xfrm>
          <a:prstGeom prst="rect">
            <a:avLst/>
          </a:prstGeom>
        </p:spPr>
      </p:pic>
      <p:pic>
        <p:nvPicPr>
          <p:cNvPr id="5" name="Picture 4"/>
          <p:cNvPicPr>
            <a:picLocks noChangeAspect="1"/>
          </p:cNvPicPr>
          <p:nvPr/>
        </p:nvPicPr>
        <p:blipFill>
          <a:blip r:embed="rId4"/>
          <a:stretch>
            <a:fillRect/>
          </a:stretch>
        </p:blipFill>
        <p:spPr>
          <a:xfrm>
            <a:off x="282857" y="5044783"/>
            <a:ext cx="9524292" cy="898816"/>
          </a:xfrm>
          <a:prstGeom prst="rect">
            <a:avLst/>
          </a:prstGeom>
        </p:spPr>
      </p:pic>
    </p:spTree>
    <p:extLst>
      <p:ext uri="{BB962C8B-B14F-4D97-AF65-F5344CB8AC3E}">
        <p14:creationId xmlns:p14="http://schemas.microsoft.com/office/powerpoint/2010/main" val="1814821347"/>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46111" y="2398459"/>
            <a:ext cx="11237007" cy="2304170"/>
          </a:xfrm>
          <a:prstGeom prst="rect">
            <a:avLst/>
          </a:prstGeom>
        </p:spPr>
      </p:pic>
    </p:spTree>
    <p:extLst>
      <p:ext uri="{BB962C8B-B14F-4D97-AF65-F5344CB8AC3E}">
        <p14:creationId xmlns:p14="http://schemas.microsoft.com/office/powerpoint/2010/main" val="2017226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64078" y="2381103"/>
            <a:ext cx="8437637" cy="2452153"/>
          </a:xfrm>
          <a:prstGeom prst="rect">
            <a:avLst/>
          </a:prstGeom>
        </p:spPr>
      </p:pic>
    </p:spTree>
    <p:extLst>
      <p:ext uri="{BB962C8B-B14F-4D97-AF65-F5344CB8AC3E}">
        <p14:creationId xmlns:p14="http://schemas.microsoft.com/office/powerpoint/2010/main" val="816079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000207" y="2924104"/>
            <a:ext cx="4191585" cy="1009791"/>
          </a:xfrm>
          <a:prstGeom prst="rect">
            <a:avLst/>
          </a:prstGeom>
        </p:spPr>
      </p:pic>
    </p:spTree>
    <p:extLst>
      <p:ext uri="{BB962C8B-B14F-4D97-AF65-F5344CB8AC3E}">
        <p14:creationId xmlns:p14="http://schemas.microsoft.com/office/powerpoint/2010/main" val="3039104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423335" y="1666629"/>
            <a:ext cx="9345329" cy="3524742"/>
          </a:xfrm>
          <a:prstGeom prst="rect">
            <a:avLst/>
          </a:prstGeom>
        </p:spPr>
      </p:pic>
    </p:spTree>
    <p:extLst>
      <p:ext uri="{BB962C8B-B14F-4D97-AF65-F5344CB8AC3E}">
        <p14:creationId xmlns:p14="http://schemas.microsoft.com/office/powerpoint/2010/main" val="4152476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Insulin concentration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45337" y="2011680"/>
            <a:ext cx="7964281" cy="4420485"/>
          </a:xfrm>
          <a:prstGeom prst="rect">
            <a:avLst/>
          </a:prstGeom>
        </p:spPr>
      </p:pic>
    </p:spTree>
    <p:extLst>
      <p:ext uri="{BB962C8B-B14F-4D97-AF65-F5344CB8AC3E}">
        <p14:creationId xmlns:p14="http://schemas.microsoft.com/office/powerpoint/2010/main" val="333879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90647" y="2607013"/>
            <a:ext cx="10076950" cy="3610907"/>
          </a:xfrm>
          <a:prstGeom prst="rect">
            <a:avLst/>
          </a:prstGeom>
        </p:spPr>
      </p:pic>
    </p:spTree>
    <p:extLst>
      <p:ext uri="{BB962C8B-B14F-4D97-AF65-F5344CB8AC3E}">
        <p14:creationId xmlns:p14="http://schemas.microsoft.com/office/powerpoint/2010/main" val="2599372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41056" y="2011680"/>
            <a:ext cx="11507806" cy="4258269"/>
          </a:xfrm>
          <a:prstGeom prst="rect">
            <a:avLst/>
          </a:prstGeom>
        </p:spPr>
      </p:pic>
    </p:spTree>
    <p:extLst>
      <p:ext uri="{BB962C8B-B14F-4D97-AF65-F5344CB8AC3E}">
        <p14:creationId xmlns:p14="http://schemas.microsoft.com/office/powerpoint/2010/main" val="2283190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Side notes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283184"/>
            <a:ext cx="9145276" cy="4153480"/>
          </a:xfrm>
          <a:prstGeom prst="rect">
            <a:avLst/>
          </a:prstGeom>
        </p:spPr>
      </p:pic>
    </p:spTree>
    <p:extLst>
      <p:ext uri="{BB962C8B-B14F-4D97-AF65-F5344CB8AC3E}">
        <p14:creationId xmlns:p14="http://schemas.microsoft.com/office/powerpoint/2010/main" val="2512031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728442" y="3138447"/>
            <a:ext cx="6735115" cy="581106"/>
          </a:xfrm>
          <a:prstGeom prst="rect">
            <a:avLst/>
          </a:prstGeom>
        </p:spPr>
      </p:pic>
    </p:spTree>
    <p:extLst>
      <p:ext uri="{BB962C8B-B14F-4D97-AF65-F5344CB8AC3E}">
        <p14:creationId xmlns:p14="http://schemas.microsoft.com/office/powerpoint/2010/main" val="813416874"/>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60347" y="2476271"/>
            <a:ext cx="9669224" cy="3277057"/>
          </a:xfrm>
          <a:prstGeom prst="rect">
            <a:avLst/>
          </a:prstGeom>
        </p:spPr>
      </p:pic>
    </p:spTree>
    <p:extLst>
      <p:ext uri="{BB962C8B-B14F-4D97-AF65-F5344CB8AC3E}">
        <p14:creationId xmlns:p14="http://schemas.microsoft.com/office/powerpoint/2010/main" val="35841289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19735" y="4111657"/>
            <a:ext cx="9524292" cy="898816"/>
          </a:xfrm>
          <a:prstGeom prst="rect">
            <a:avLst/>
          </a:prstGeom>
        </p:spPr>
      </p:pic>
      <p:pic>
        <p:nvPicPr>
          <p:cNvPr id="5" name="Picture 4"/>
          <p:cNvPicPr>
            <a:picLocks noChangeAspect="1"/>
          </p:cNvPicPr>
          <p:nvPr/>
        </p:nvPicPr>
        <p:blipFill>
          <a:blip r:embed="rId3"/>
          <a:stretch>
            <a:fillRect/>
          </a:stretch>
        </p:blipFill>
        <p:spPr>
          <a:xfrm>
            <a:off x="921958" y="5906358"/>
            <a:ext cx="9524292" cy="898816"/>
          </a:xfrm>
          <a:prstGeom prst="rect">
            <a:avLst/>
          </a:prstGeom>
        </p:spPr>
      </p:pic>
      <p:pic>
        <p:nvPicPr>
          <p:cNvPr id="6" name="Picture 5"/>
          <p:cNvPicPr>
            <a:picLocks noChangeAspect="1"/>
          </p:cNvPicPr>
          <p:nvPr/>
        </p:nvPicPr>
        <p:blipFill>
          <a:blip r:embed="rId3"/>
          <a:stretch>
            <a:fillRect/>
          </a:stretch>
        </p:blipFill>
        <p:spPr>
          <a:xfrm>
            <a:off x="685800" y="5060368"/>
            <a:ext cx="9524292" cy="898816"/>
          </a:xfrm>
          <a:prstGeom prst="rect">
            <a:avLst/>
          </a:prstGeom>
        </p:spPr>
      </p:pic>
      <p:pic>
        <p:nvPicPr>
          <p:cNvPr id="7" name="Picture 6"/>
          <p:cNvPicPr>
            <a:picLocks noChangeAspect="1"/>
          </p:cNvPicPr>
          <p:nvPr/>
        </p:nvPicPr>
        <p:blipFill>
          <a:blip r:embed="rId3"/>
          <a:stretch>
            <a:fillRect/>
          </a:stretch>
        </p:blipFill>
        <p:spPr>
          <a:xfrm>
            <a:off x="2667708" y="778372"/>
            <a:ext cx="9524292" cy="898816"/>
          </a:xfrm>
          <a:prstGeom prst="rect">
            <a:avLst/>
          </a:prstGeom>
        </p:spPr>
      </p:pic>
      <p:pic>
        <p:nvPicPr>
          <p:cNvPr id="8" name="Picture 7"/>
          <p:cNvPicPr>
            <a:picLocks noChangeAspect="1"/>
          </p:cNvPicPr>
          <p:nvPr/>
        </p:nvPicPr>
        <p:blipFill>
          <a:blip r:embed="rId3"/>
          <a:stretch>
            <a:fillRect/>
          </a:stretch>
        </p:blipFill>
        <p:spPr>
          <a:xfrm>
            <a:off x="0" y="1974267"/>
            <a:ext cx="9524292" cy="898816"/>
          </a:xfrm>
          <a:prstGeom prst="rect">
            <a:avLst/>
          </a:prstGeom>
        </p:spPr>
      </p:pic>
      <p:pic>
        <p:nvPicPr>
          <p:cNvPr id="9" name="Picture 8"/>
          <p:cNvPicPr>
            <a:picLocks noChangeAspect="1"/>
          </p:cNvPicPr>
          <p:nvPr/>
        </p:nvPicPr>
        <p:blipFill>
          <a:blip r:embed="rId3"/>
          <a:stretch>
            <a:fillRect/>
          </a:stretch>
        </p:blipFill>
        <p:spPr>
          <a:xfrm>
            <a:off x="2510241" y="3079166"/>
            <a:ext cx="9524292" cy="898816"/>
          </a:xfrm>
          <a:prstGeom prst="rect">
            <a:avLst/>
          </a:prstGeom>
        </p:spPr>
      </p:pic>
    </p:spTree>
    <p:extLst>
      <p:ext uri="{BB962C8B-B14F-4D97-AF65-F5344CB8AC3E}">
        <p14:creationId xmlns:p14="http://schemas.microsoft.com/office/powerpoint/2010/main" val="2633581718"/>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089914" y="2090550"/>
            <a:ext cx="10012172" cy="2676899"/>
          </a:xfrm>
          <a:prstGeom prst="rect">
            <a:avLst/>
          </a:prstGeom>
        </p:spPr>
      </p:pic>
    </p:spTree>
    <p:extLst>
      <p:ext uri="{BB962C8B-B14F-4D97-AF65-F5344CB8AC3E}">
        <p14:creationId xmlns:p14="http://schemas.microsoft.com/office/powerpoint/2010/main" val="15336051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890390" y="2966973"/>
            <a:ext cx="6411220" cy="924054"/>
          </a:xfrm>
          <a:prstGeom prst="rect">
            <a:avLst/>
          </a:prstGeom>
        </p:spPr>
      </p:pic>
    </p:spTree>
    <p:extLst>
      <p:ext uri="{BB962C8B-B14F-4D97-AF65-F5344CB8AC3E}">
        <p14:creationId xmlns:p14="http://schemas.microsoft.com/office/powerpoint/2010/main" val="15839480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3176" y="4144744"/>
            <a:ext cx="7354326" cy="761678"/>
          </a:xfrm>
          <a:prstGeom prst="rect">
            <a:avLst/>
          </a:prstGeom>
        </p:spPr>
      </p:pic>
      <p:pic>
        <p:nvPicPr>
          <p:cNvPr id="6" name="Picture 5"/>
          <p:cNvPicPr>
            <a:picLocks noChangeAspect="1"/>
          </p:cNvPicPr>
          <p:nvPr/>
        </p:nvPicPr>
        <p:blipFill>
          <a:blip r:embed="rId4"/>
          <a:stretch>
            <a:fillRect/>
          </a:stretch>
        </p:blipFill>
        <p:spPr>
          <a:xfrm>
            <a:off x="7850065" y="3512115"/>
            <a:ext cx="4341935" cy="2431484"/>
          </a:xfrm>
          <a:prstGeom prst="rect">
            <a:avLst/>
          </a:prstGeom>
        </p:spPr>
      </p:pic>
      <p:pic>
        <p:nvPicPr>
          <p:cNvPr id="8" name="Picture 7"/>
          <p:cNvPicPr>
            <a:picLocks noChangeAspect="1"/>
          </p:cNvPicPr>
          <p:nvPr/>
        </p:nvPicPr>
        <p:blipFill>
          <a:blip r:embed="rId5"/>
          <a:stretch>
            <a:fillRect/>
          </a:stretch>
        </p:blipFill>
        <p:spPr>
          <a:xfrm>
            <a:off x="203176" y="1728166"/>
            <a:ext cx="9983979" cy="1643132"/>
          </a:xfrm>
          <a:prstGeom prst="rect">
            <a:avLst/>
          </a:prstGeom>
        </p:spPr>
      </p:pic>
    </p:spTree>
    <p:extLst>
      <p:ext uri="{BB962C8B-B14F-4D97-AF65-F5344CB8AC3E}">
        <p14:creationId xmlns:p14="http://schemas.microsoft.com/office/powerpoint/2010/main" val="32112856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change mind?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761784" y="2838367"/>
            <a:ext cx="6668431" cy="1181265"/>
          </a:xfrm>
          <a:prstGeom prst="rect">
            <a:avLst/>
          </a:prstGeom>
        </p:spPr>
      </p:pic>
    </p:spTree>
    <p:extLst>
      <p:ext uri="{BB962C8B-B14F-4D97-AF65-F5344CB8AC3E}">
        <p14:creationId xmlns:p14="http://schemas.microsoft.com/office/powerpoint/2010/main" val="28117145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474950" y="351693"/>
            <a:ext cx="6468378" cy="4086795"/>
          </a:xfrm>
          <a:prstGeom prst="rect">
            <a:avLst/>
          </a:prstGeom>
        </p:spPr>
      </p:pic>
      <p:pic>
        <p:nvPicPr>
          <p:cNvPr id="5" name="Picture 4"/>
          <p:cNvPicPr>
            <a:picLocks noChangeAspect="1"/>
          </p:cNvPicPr>
          <p:nvPr/>
        </p:nvPicPr>
        <p:blipFill>
          <a:blip r:embed="rId4"/>
          <a:stretch>
            <a:fillRect/>
          </a:stretch>
        </p:blipFill>
        <p:spPr>
          <a:xfrm>
            <a:off x="2374923" y="5124367"/>
            <a:ext cx="6668431" cy="1181265"/>
          </a:xfrm>
          <a:prstGeom prst="rect">
            <a:avLst/>
          </a:prstGeom>
        </p:spPr>
      </p:pic>
    </p:spTree>
    <p:extLst>
      <p:ext uri="{BB962C8B-B14F-4D97-AF65-F5344CB8AC3E}">
        <p14:creationId xmlns:p14="http://schemas.microsoft.com/office/powerpoint/2010/main" val="41410535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39275" y="381907"/>
            <a:ext cx="8796194" cy="3732893"/>
          </a:xfrm>
          <a:prstGeom prst="rect">
            <a:avLst/>
          </a:prstGeom>
        </p:spPr>
      </p:pic>
      <p:pic>
        <p:nvPicPr>
          <p:cNvPr id="3" name="Picture 2"/>
          <p:cNvPicPr>
            <a:picLocks noChangeAspect="1"/>
          </p:cNvPicPr>
          <p:nvPr/>
        </p:nvPicPr>
        <p:blipFill>
          <a:blip r:embed="rId4"/>
          <a:stretch>
            <a:fillRect/>
          </a:stretch>
        </p:blipFill>
        <p:spPr>
          <a:xfrm>
            <a:off x="650206" y="4396155"/>
            <a:ext cx="5487166" cy="2038635"/>
          </a:xfrm>
          <a:prstGeom prst="rect">
            <a:avLst/>
          </a:prstGeom>
        </p:spPr>
      </p:pic>
      <p:pic>
        <p:nvPicPr>
          <p:cNvPr id="4" name="Picture 3"/>
          <p:cNvPicPr>
            <a:picLocks noChangeAspect="1"/>
          </p:cNvPicPr>
          <p:nvPr/>
        </p:nvPicPr>
        <p:blipFill>
          <a:blip r:embed="rId5"/>
          <a:stretch>
            <a:fillRect/>
          </a:stretch>
        </p:blipFill>
        <p:spPr>
          <a:xfrm>
            <a:off x="6607821" y="5148735"/>
            <a:ext cx="4744112" cy="533474"/>
          </a:xfrm>
          <a:prstGeom prst="rect">
            <a:avLst/>
          </a:prstGeom>
        </p:spPr>
      </p:pic>
    </p:spTree>
    <p:extLst>
      <p:ext uri="{BB962C8B-B14F-4D97-AF65-F5344CB8AC3E}">
        <p14:creationId xmlns:p14="http://schemas.microsoft.com/office/powerpoint/2010/main" val="38528669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17542" y="2924494"/>
            <a:ext cx="11227853" cy="1418905"/>
          </a:xfrm>
          <a:prstGeom prst="rect">
            <a:avLst/>
          </a:prstGeom>
        </p:spPr>
      </p:pic>
      <p:pic>
        <p:nvPicPr>
          <p:cNvPr id="5" name="Picture 4"/>
          <p:cNvPicPr>
            <a:picLocks noChangeAspect="1"/>
          </p:cNvPicPr>
          <p:nvPr/>
        </p:nvPicPr>
        <p:blipFill>
          <a:blip r:embed="rId3"/>
          <a:stretch>
            <a:fillRect/>
          </a:stretch>
        </p:blipFill>
        <p:spPr>
          <a:xfrm>
            <a:off x="4360985" y="4573099"/>
            <a:ext cx="2133600" cy="2143125"/>
          </a:xfrm>
          <a:prstGeom prst="rect">
            <a:avLst/>
          </a:prstGeom>
        </p:spPr>
      </p:pic>
      <p:pic>
        <p:nvPicPr>
          <p:cNvPr id="6" name="Picture 5"/>
          <p:cNvPicPr>
            <a:picLocks noChangeAspect="1"/>
          </p:cNvPicPr>
          <p:nvPr/>
        </p:nvPicPr>
        <p:blipFill>
          <a:blip r:embed="rId4"/>
          <a:stretch>
            <a:fillRect/>
          </a:stretch>
        </p:blipFill>
        <p:spPr>
          <a:xfrm>
            <a:off x="1999187" y="1139442"/>
            <a:ext cx="7225008" cy="812450"/>
          </a:xfrm>
          <a:prstGeom prst="rect">
            <a:avLst/>
          </a:prstGeom>
        </p:spPr>
      </p:pic>
    </p:spTree>
    <p:extLst>
      <p:ext uri="{BB962C8B-B14F-4D97-AF65-F5344CB8AC3E}">
        <p14:creationId xmlns:p14="http://schemas.microsoft.com/office/powerpoint/2010/main" val="32767642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04055" y="4491938"/>
            <a:ext cx="2390775" cy="1914525"/>
          </a:xfrm>
          <a:prstGeom prst="rect">
            <a:avLst/>
          </a:prstGeom>
        </p:spPr>
      </p:pic>
      <p:pic>
        <p:nvPicPr>
          <p:cNvPr id="4" name="Picture 3"/>
          <p:cNvPicPr>
            <a:picLocks noChangeAspect="1"/>
          </p:cNvPicPr>
          <p:nvPr/>
        </p:nvPicPr>
        <p:blipFill>
          <a:blip r:embed="rId4"/>
          <a:stretch>
            <a:fillRect/>
          </a:stretch>
        </p:blipFill>
        <p:spPr>
          <a:xfrm>
            <a:off x="6039865" y="2986988"/>
            <a:ext cx="5320137" cy="1976579"/>
          </a:xfrm>
          <a:prstGeom prst="rect">
            <a:avLst/>
          </a:prstGeom>
        </p:spPr>
      </p:pic>
      <p:pic>
        <p:nvPicPr>
          <p:cNvPr id="5" name="Picture 4"/>
          <p:cNvPicPr>
            <a:picLocks noChangeAspect="1"/>
          </p:cNvPicPr>
          <p:nvPr/>
        </p:nvPicPr>
        <p:blipFill>
          <a:blip r:embed="rId5"/>
          <a:stretch>
            <a:fillRect/>
          </a:stretch>
        </p:blipFill>
        <p:spPr>
          <a:xfrm>
            <a:off x="555966" y="1981087"/>
            <a:ext cx="9524292" cy="898816"/>
          </a:xfrm>
          <a:prstGeom prst="rect">
            <a:avLst/>
          </a:prstGeom>
        </p:spPr>
      </p:pic>
      <p:pic>
        <p:nvPicPr>
          <p:cNvPr id="6" name="Picture 5"/>
          <p:cNvPicPr>
            <a:picLocks noChangeAspect="1"/>
          </p:cNvPicPr>
          <p:nvPr/>
        </p:nvPicPr>
        <p:blipFill>
          <a:blip r:embed="rId6"/>
          <a:stretch>
            <a:fillRect/>
          </a:stretch>
        </p:blipFill>
        <p:spPr>
          <a:xfrm>
            <a:off x="8267700" y="5177738"/>
            <a:ext cx="2857500" cy="1600200"/>
          </a:xfrm>
          <a:prstGeom prst="rect">
            <a:avLst/>
          </a:prstGeom>
        </p:spPr>
      </p:pic>
      <p:sp>
        <p:nvSpPr>
          <p:cNvPr id="7" name="Rectangle 6"/>
          <p:cNvSpPr/>
          <p:nvPr/>
        </p:nvSpPr>
        <p:spPr>
          <a:xfrm>
            <a:off x="2933700" y="698819"/>
            <a:ext cx="5488228" cy="707886"/>
          </a:xfrm>
          <a:prstGeom prst="rect">
            <a:avLst/>
          </a:prstGeom>
        </p:spPr>
        <p:txBody>
          <a:bodyPr wrap="square">
            <a:spAutoFit/>
          </a:bodyPr>
          <a:lstStyle/>
          <a:p>
            <a:r>
              <a:rPr lang="en-US" sz="4000" b="1" dirty="0" smtClean="0"/>
              <a:t>Actions vs learning</a:t>
            </a:r>
            <a:endParaRPr lang="en-US" sz="4000" b="1" dirty="0"/>
          </a:p>
        </p:txBody>
      </p:sp>
    </p:spTree>
    <p:extLst>
      <p:ext uri="{BB962C8B-B14F-4D97-AF65-F5344CB8AC3E}">
        <p14:creationId xmlns:p14="http://schemas.microsoft.com/office/powerpoint/2010/main" val="24181906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348528" y="1028700"/>
            <a:ext cx="2266950" cy="2019300"/>
          </a:xfrm>
          <a:prstGeom prst="rect">
            <a:avLst/>
          </a:prstGeom>
        </p:spPr>
      </p:pic>
      <p:pic>
        <p:nvPicPr>
          <p:cNvPr id="5" name="Picture 4"/>
          <p:cNvPicPr>
            <a:picLocks noChangeAspect="1"/>
          </p:cNvPicPr>
          <p:nvPr/>
        </p:nvPicPr>
        <p:blipFill>
          <a:blip r:embed="rId4"/>
          <a:stretch>
            <a:fillRect/>
          </a:stretch>
        </p:blipFill>
        <p:spPr>
          <a:xfrm>
            <a:off x="586154" y="3475525"/>
            <a:ext cx="2438400" cy="1876425"/>
          </a:xfrm>
          <a:prstGeom prst="rect">
            <a:avLst/>
          </a:prstGeom>
        </p:spPr>
      </p:pic>
      <p:pic>
        <p:nvPicPr>
          <p:cNvPr id="7" name="Picture 6"/>
          <p:cNvPicPr>
            <a:picLocks noChangeAspect="1"/>
          </p:cNvPicPr>
          <p:nvPr/>
        </p:nvPicPr>
        <p:blipFill>
          <a:blip r:embed="rId5"/>
          <a:stretch>
            <a:fillRect/>
          </a:stretch>
        </p:blipFill>
        <p:spPr>
          <a:xfrm>
            <a:off x="7802807" y="3532674"/>
            <a:ext cx="2600325" cy="1762125"/>
          </a:xfrm>
          <a:prstGeom prst="rect">
            <a:avLst/>
          </a:prstGeom>
        </p:spPr>
      </p:pic>
    </p:spTree>
    <p:extLst>
      <p:ext uri="{BB962C8B-B14F-4D97-AF65-F5344CB8AC3E}">
        <p14:creationId xmlns:p14="http://schemas.microsoft.com/office/powerpoint/2010/main" val="20255415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do </a:t>
            </a:r>
            <a:endParaRPr lang="en-US" dirty="0"/>
          </a:p>
        </p:txBody>
      </p:sp>
      <p:sp>
        <p:nvSpPr>
          <p:cNvPr id="3" name="Content Placeholder 2"/>
          <p:cNvSpPr>
            <a:spLocks noGrp="1"/>
          </p:cNvSpPr>
          <p:nvPr>
            <p:ph idx="1"/>
          </p:nvPr>
        </p:nvSpPr>
        <p:spPr/>
        <p:txBody>
          <a:bodyPr>
            <a:normAutofit fontScale="92500" lnSpcReduction="20000"/>
          </a:bodyPr>
          <a:lstStyle/>
          <a:p>
            <a:r>
              <a:rPr lang="en-US" dirty="0" err="1" smtClean="0"/>
              <a:t>Std</a:t>
            </a:r>
            <a:r>
              <a:rPr lang="en-US" dirty="0" smtClean="0"/>
              <a:t> error vs </a:t>
            </a:r>
            <a:r>
              <a:rPr lang="en-US" dirty="0" err="1" smtClean="0"/>
              <a:t>std</a:t>
            </a:r>
            <a:r>
              <a:rPr lang="en-US" dirty="0" smtClean="0"/>
              <a:t> dev stat quest in order to understand lesson 10 concept 10</a:t>
            </a:r>
            <a:endParaRPr lang="ar-EG" dirty="0" smtClean="0"/>
          </a:p>
          <a:p>
            <a:r>
              <a:rPr lang="en-US" dirty="0" smtClean="0"/>
              <a:t>Bootstrap is all about variation( </a:t>
            </a:r>
            <a:r>
              <a:rPr lang="en-US" dirty="0" err="1" smtClean="0"/>
              <a:t>std</a:t>
            </a:r>
            <a:r>
              <a:rPr lang="en-US" dirty="0" smtClean="0"/>
              <a:t> dev or CI) to understand the two ways of hypothesis testing </a:t>
            </a:r>
          </a:p>
          <a:p>
            <a:r>
              <a:rPr lang="en-US" dirty="0" smtClean="0"/>
              <a:t>Never start with a hypothesis </a:t>
            </a:r>
            <a:r>
              <a:rPr lang="en-US" dirty="0" err="1" smtClean="0"/>
              <a:t>cassie</a:t>
            </a:r>
            <a:r>
              <a:rPr lang="en-US" dirty="0" smtClean="0"/>
              <a:t> </a:t>
            </a:r>
          </a:p>
          <a:p>
            <a:r>
              <a:rPr lang="en-US" dirty="0" smtClean="0"/>
              <a:t>One sided vs two sided </a:t>
            </a:r>
          </a:p>
          <a:p>
            <a:r>
              <a:rPr lang="en-US" dirty="0" smtClean="0"/>
              <a:t>Cassie article on different p values </a:t>
            </a:r>
          </a:p>
          <a:p>
            <a:r>
              <a:rPr lang="en-US" dirty="0" smtClean="0"/>
              <a:t>P values with puppies </a:t>
            </a:r>
          </a:p>
          <a:p>
            <a:r>
              <a:rPr lang="en-US" dirty="0" smtClean="0"/>
              <a:t>Statistics is boring </a:t>
            </a:r>
          </a:p>
          <a:p>
            <a:r>
              <a:rPr lang="en-US" dirty="0" smtClean="0"/>
              <a:t>1 tailed two tailed stat quest </a:t>
            </a:r>
          </a:p>
          <a:p>
            <a:r>
              <a:rPr lang="en-US" dirty="0" smtClean="0"/>
              <a:t>Tom lecture most common mistake hypothesis testing, 1 point vs interval </a:t>
            </a:r>
          </a:p>
          <a:p>
            <a:r>
              <a:rPr lang="en-US" dirty="0" smtClean="0"/>
              <a:t>Multiple correction two types </a:t>
            </a:r>
            <a:endParaRPr lang="ar-EG" dirty="0" smtClean="0"/>
          </a:p>
          <a:p>
            <a:endParaRPr lang="en-US" dirty="0"/>
          </a:p>
        </p:txBody>
      </p:sp>
    </p:spTree>
    <p:extLst>
      <p:ext uri="{BB962C8B-B14F-4D97-AF65-F5344CB8AC3E}">
        <p14:creationId xmlns:p14="http://schemas.microsoft.com/office/powerpoint/2010/main" val="3479627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4358" y="2444261"/>
            <a:ext cx="8138741" cy="1745736"/>
          </a:xfrm>
          <a:prstGeom prst="rect">
            <a:avLst/>
          </a:prstGeom>
        </p:spPr>
      </p:pic>
    </p:spTree>
    <p:extLst>
      <p:ext uri="{BB962C8B-B14F-4D97-AF65-F5344CB8AC3E}">
        <p14:creationId xmlns:p14="http://schemas.microsoft.com/office/powerpoint/2010/main" val="8432570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955232" y="4361578"/>
            <a:ext cx="3068432" cy="2162211"/>
          </a:xfrm>
          <a:prstGeom prst="rect">
            <a:avLst/>
          </a:prstGeom>
        </p:spPr>
      </p:pic>
      <p:pic>
        <p:nvPicPr>
          <p:cNvPr id="9220" name="Picture 4" descr="Image result for yell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282" y="4571145"/>
            <a:ext cx="2619375" cy="17430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09657" y="761302"/>
            <a:ext cx="5444119" cy="584775"/>
          </a:xfrm>
          <a:prstGeom prst="rect">
            <a:avLst/>
          </a:prstGeom>
        </p:spPr>
        <p:txBody>
          <a:bodyPr wrap="none">
            <a:spAutoFit/>
          </a:bodyPr>
          <a:lstStyle/>
          <a:p>
            <a:r>
              <a:rPr lang="en-US" sz="3200" b="1" dirty="0"/>
              <a:t>How to measure </a:t>
            </a:r>
            <a:r>
              <a:rPr lang="en-US" sz="3200" b="1" dirty="0" smtClean="0"/>
              <a:t>“</a:t>
            </a:r>
            <a:r>
              <a:rPr lang="en-US" sz="3200" b="1" dirty="0" smtClean="0">
                <a:solidFill>
                  <a:srgbClr val="FF0000"/>
                </a:solidFill>
              </a:rPr>
              <a:t>ridiculous</a:t>
            </a:r>
            <a:r>
              <a:rPr lang="en-US" sz="3200" b="1" dirty="0" smtClean="0"/>
              <a:t>”?</a:t>
            </a:r>
            <a:endParaRPr lang="en-US" sz="3200" b="1" dirty="0"/>
          </a:p>
        </p:txBody>
      </p:sp>
      <p:pic>
        <p:nvPicPr>
          <p:cNvPr id="5122" name="Picture 2" descr="Bitcoin price: Token rallies as Visa moves to approve USDC crypt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62915" y="2147620"/>
            <a:ext cx="2910525" cy="19393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14720" y="2855679"/>
            <a:ext cx="3187091" cy="523220"/>
          </a:xfrm>
          <a:prstGeom prst="rect">
            <a:avLst/>
          </a:prstGeom>
        </p:spPr>
        <p:txBody>
          <a:bodyPr wrap="none">
            <a:spAutoFit/>
          </a:bodyPr>
          <a:lstStyle/>
          <a:p>
            <a:r>
              <a:rPr lang="en-US" sz="2800" b="1" dirty="0"/>
              <a:t>Confidence interval</a:t>
            </a:r>
          </a:p>
        </p:txBody>
      </p:sp>
      <p:sp>
        <p:nvSpPr>
          <p:cNvPr id="6" name="Rectangle 5"/>
          <p:cNvSpPr/>
          <p:nvPr/>
        </p:nvSpPr>
        <p:spPr>
          <a:xfrm>
            <a:off x="7525076" y="2855679"/>
            <a:ext cx="1468672" cy="584775"/>
          </a:xfrm>
          <a:prstGeom prst="rect">
            <a:avLst/>
          </a:prstGeom>
        </p:spPr>
        <p:txBody>
          <a:bodyPr wrap="none">
            <a:spAutoFit/>
          </a:bodyPr>
          <a:lstStyle/>
          <a:p>
            <a:r>
              <a:rPr lang="en-US" sz="3200" b="1" dirty="0"/>
              <a:t>P value</a:t>
            </a:r>
          </a:p>
        </p:txBody>
      </p:sp>
      <p:pic>
        <p:nvPicPr>
          <p:cNvPr id="7" name="Picture 6"/>
          <p:cNvPicPr>
            <a:picLocks noChangeAspect="1"/>
          </p:cNvPicPr>
          <p:nvPr/>
        </p:nvPicPr>
        <p:blipFill>
          <a:blip r:embed="rId6"/>
          <a:stretch>
            <a:fillRect/>
          </a:stretch>
        </p:blipFill>
        <p:spPr>
          <a:xfrm>
            <a:off x="9015443" y="4393426"/>
            <a:ext cx="2695512" cy="2103314"/>
          </a:xfrm>
          <a:prstGeom prst="rect">
            <a:avLst/>
          </a:prstGeom>
        </p:spPr>
      </p:pic>
      <p:sp>
        <p:nvSpPr>
          <p:cNvPr id="8" name="Right Arrow 7"/>
          <p:cNvSpPr/>
          <p:nvPr/>
        </p:nvSpPr>
        <p:spPr>
          <a:xfrm>
            <a:off x="7277100" y="5067300"/>
            <a:ext cx="1428750" cy="819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99853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ar-EG" dirty="0" smtClean="0"/>
              <a:t>الملتقى</a:t>
            </a:r>
            <a:endParaRPr lang="en-US" dirty="0"/>
          </a:p>
        </p:txBody>
      </p:sp>
      <p:sp>
        <p:nvSpPr>
          <p:cNvPr id="3" name="Content Placeholder 2"/>
          <p:cNvSpPr>
            <a:spLocks noGrp="1"/>
          </p:cNvSpPr>
          <p:nvPr>
            <p:ph idx="1"/>
          </p:nvPr>
        </p:nvSpPr>
        <p:spPr/>
        <p:txBody>
          <a:bodyPr/>
          <a:lstStyle/>
          <a:p>
            <a:pPr marL="0" indent="0">
              <a:buNone/>
            </a:pPr>
            <a:r>
              <a:rPr lang="en-US" dirty="0" smtClean="0"/>
              <a:t>Classical tests( t test/ chi square / ANOVA/ .. ) </a:t>
            </a:r>
          </a:p>
          <a:p>
            <a:pPr marL="0" indent="0">
              <a:buNone/>
            </a:pPr>
            <a:r>
              <a:rPr lang="en-US" dirty="0" smtClean="0"/>
              <a:t>Central limit theorem </a:t>
            </a:r>
          </a:p>
          <a:p>
            <a:pPr marL="0" indent="0">
              <a:buNone/>
            </a:pPr>
            <a:r>
              <a:rPr lang="en-US" dirty="0" smtClean="0"/>
              <a:t>Bootstrapping</a:t>
            </a:r>
          </a:p>
          <a:p>
            <a:pPr marL="0" indent="0">
              <a:buNone/>
            </a:pPr>
            <a:r>
              <a:rPr lang="en-US" dirty="0" smtClean="0"/>
              <a:t>Newer tests </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a:t>
            </a:r>
            <a:endParaRPr lang="en-US" dirty="0"/>
          </a:p>
        </p:txBody>
      </p:sp>
      <p:pic>
        <p:nvPicPr>
          <p:cNvPr id="7170" name="Picture 2" descr="Cartoon businessman makes desicion choose yes or Vector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0833" y="3213884"/>
            <a:ext cx="2550307" cy="27543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733820" y="3886102"/>
            <a:ext cx="1505160" cy="704948"/>
          </a:xfrm>
          <a:prstGeom prst="rect">
            <a:avLst/>
          </a:prstGeom>
        </p:spPr>
      </p:pic>
      <p:pic>
        <p:nvPicPr>
          <p:cNvPr id="5" name="Picture 4"/>
          <p:cNvPicPr>
            <a:picLocks noChangeAspect="1"/>
          </p:cNvPicPr>
          <p:nvPr/>
        </p:nvPicPr>
        <p:blipFill>
          <a:blip r:embed="rId5"/>
          <a:stretch>
            <a:fillRect/>
          </a:stretch>
        </p:blipFill>
        <p:spPr>
          <a:xfrm>
            <a:off x="9692993" y="3978645"/>
            <a:ext cx="1787815" cy="519862"/>
          </a:xfrm>
          <a:prstGeom prst="rect">
            <a:avLst/>
          </a:prstGeom>
        </p:spPr>
      </p:pic>
    </p:spTree>
    <p:extLst>
      <p:ext uri="{BB962C8B-B14F-4D97-AF65-F5344CB8AC3E}">
        <p14:creationId xmlns:p14="http://schemas.microsoft.com/office/powerpoint/2010/main" val="3298198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Difference between ci and p value?</a:t>
            </a:r>
            <a:endParaRPr lang="en-US" dirty="0"/>
          </a:p>
        </p:txBody>
      </p:sp>
      <p:sp>
        <p:nvSpPr>
          <p:cNvPr id="5" name="Content Placeholder 4"/>
          <p:cNvSpPr>
            <a:spLocks noGrp="1"/>
          </p:cNvSpPr>
          <p:nvPr>
            <p:ph idx="1"/>
          </p:nvPr>
        </p:nvSpPr>
        <p:spPr/>
        <p:txBody>
          <a:bodyPr/>
          <a:lstStyle/>
          <a:p>
            <a:pPr marL="0" indent="0">
              <a:buNone/>
            </a:pPr>
            <a:r>
              <a:rPr lang="en-US" dirty="0" smtClean="0"/>
              <a:t>Coming soon </a:t>
            </a:r>
            <a:r>
              <a:rPr lang="en-US" dirty="0" err="1" smtClean="0"/>
              <a:t>isA.</a:t>
            </a:r>
            <a:r>
              <a:rPr lang="en-US" dirty="0" smtClean="0"/>
              <a:t>. </a:t>
            </a:r>
            <a:endParaRPr lang="en-US" dirty="0"/>
          </a:p>
        </p:txBody>
      </p:sp>
    </p:spTree>
    <p:extLst>
      <p:ext uri="{BB962C8B-B14F-4D97-AF65-F5344CB8AC3E}">
        <p14:creationId xmlns:p14="http://schemas.microsoft.com/office/powerpoint/2010/main" val="3198730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95180" y="1366549"/>
            <a:ext cx="6201640" cy="4124901"/>
          </a:xfrm>
          <a:prstGeom prst="rect">
            <a:avLst/>
          </a:prstGeom>
        </p:spPr>
      </p:pic>
    </p:spTree>
    <p:extLst>
      <p:ext uri="{BB962C8B-B14F-4D97-AF65-F5344CB8AC3E}">
        <p14:creationId xmlns:p14="http://schemas.microsoft.com/office/powerpoint/2010/main" val="3624056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8364" y="1512277"/>
            <a:ext cx="10804774" cy="2348735"/>
          </a:xfrm>
          <a:prstGeom prst="rect">
            <a:avLst/>
          </a:prstGeom>
        </p:spPr>
      </p:pic>
      <p:pic>
        <p:nvPicPr>
          <p:cNvPr id="3" name="Picture 2"/>
          <p:cNvPicPr>
            <a:picLocks noChangeAspect="1"/>
          </p:cNvPicPr>
          <p:nvPr/>
        </p:nvPicPr>
        <p:blipFill>
          <a:blip r:embed="rId4"/>
          <a:stretch>
            <a:fillRect/>
          </a:stretch>
        </p:blipFill>
        <p:spPr>
          <a:xfrm>
            <a:off x="1088787" y="4255477"/>
            <a:ext cx="3922827" cy="2273910"/>
          </a:xfrm>
          <a:prstGeom prst="rect">
            <a:avLst/>
          </a:prstGeom>
        </p:spPr>
      </p:pic>
      <p:pic>
        <p:nvPicPr>
          <p:cNvPr id="5" name="Picture 4"/>
          <p:cNvPicPr>
            <a:picLocks noChangeAspect="1"/>
          </p:cNvPicPr>
          <p:nvPr/>
        </p:nvPicPr>
        <p:blipFill>
          <a:blip r:embed="rId5"/>
          <a:stretch>
            <a:fillRect/>
          </a:stretch>
        </p:blipFill>
        <p:spPr>
          <a:xfrm>
            <a:off x="6796454" y="4439932"/>
            <a:ext cx="1905000" cy="1905000"/>
          </a:xfrm>
          <a:prstGeom prst="rect">
            <a:avLst/>
          </a:prstGeom>
        </p:spPr>
      </p:pic>
    </p:spTree>
    <p:extLst>
      <p:ext uri="{BB962C8B-B14F-4D97-AF65-F5344CB8AC3E}">
        <p14:creationId xmlns:p14="http://schemas.microsoft.com/office/powerpoint/2010/main" val="4220477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58045" y="2358536"/>
            <a:ext cx="4640206" cy="2656010"/>
          </a:xfrm>
          <a:prstGeom prst="rect">
            <a:avLst/>
          </a:prstGeom>
        </p:spPr>
      </p:pic>
      <p:pic>
        <p:nvPicPr>
          <p:cNvPr id="5" name="Picture 4"/>
          <p:cNvPicPr>
            <a:picLocks noChangeAspect="1"/>
          </p:cNvPicPr>
          <p:nvPr/>
        </p:nvPicPr>
        <p:blipFill>
          <a:blip r:embed="rId4"/>
          <a:stretch>
            <a:fillRect/>
          </a:stretch>
        </p:blipFill>
        <p:spPr>
          <a:xfrm>
            <a:off x="6881638" y="2584939"/>
            <a:ext cx="4427834" cy="2946522"/>
          </a:xfrm>
          <a:prstGeom prst="rect">
            <a:avLst/>
          </a:prstGeom>
        </p:spPr>
      </p:pic>
      <p:sp>
        <p:nvSpPr>
          <p:cNvPr id="2" name="Rectangle 1"/>
          <p:cNvSpPr/>
          <p:nvPr/>
        </p:nvSpPr>
        <p:spPr>
          <a:xfrm>
            <a:off x="5056306" y="767834"/>
            <a:ext cx="3052439" cy="646331"/>
          </a:xfrm>
          <a:prstGeom prst="rect">
            <a:avLst/>
          </a:prstGeom>
        </p:spPr>
        <p:txBody>
          <a:bodyPr wrap="none">
            <a:spAutoFit/>
          </a:bodyPr>
          <a:lstStyle/>
          <a:p>
            <a:r>
              <a:rPr lang="en-US" sz="3600" b="1" dirty="0"/>
              <a:t>1000000 hours</a:t>
            </a:r>
          </a:p>
        </p:txBody>
      </p:sp>
    </p:spTree>
    <p:extLst>
      <p:ext uri="{BB962C8B-B14F-4D97-AF65-F5344CB8AC3E}">
        <p14:creationId xmlns:p14="http://schemas.microsoft.com/office/powerpoint/2010/main" val="1831075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Change default action </a:t>
            </a:r>
            <a:endParaRPr lang="en-US"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3"/>
          <a:stretch>
            <a:fillRect/>
          </a:stretch>
        </p:blipFill>
        <p:spPr>
          <a:xfrm>
            <a:off x="3971628" y="2347761"/>
            <a:ext cx="4248743" cy="2162477"/>
          </a:xfrm>
          <a:prstGeom prst="rect">
            <a:avLst/>
          </a:prstGeom>
        </p:spPr>
      </p:pic>
      <p:sp>
        <p:nvSpPr>
          <p:cNvPr id="7" name="Rectangle 6"/>
          <p:cNvSpPr/>
          <p:nvPr/>
        </p:nvSpPr>
        <p:spPr>
          <a:xfrm>
            <a:off x="7225932" y="5848588"/>
            <a:ext cx="1092222" cy="369332"/>
          </a:xfrm>
          <a:prstGeom prst="rect">
            <a:avLst/>
          </a:prstGeom>
        </p:spPr>
        <p:txBody>
          <a:bodyPr wrap="none">
            <a:spAutoFit/>
          </a:bodyPr>
          <a:lstStyle/>
          <a:p>
            <a:r>
              <a:rPr lang="en-US" dirty="0"/>
              <a:t>Pick </a:t>
            </a:r>
            <a:r>
              <a:rPr lang="en-US" dirty="0" smtClean="0"/>
              <a:t>YES?</a:t>
            </a:r>
            <a:endParaRPr lang="en-US" dirty="0"/>
          </a:p>
        </p:txBody>
      </p:sp>
    </p:spTree>
    <p:extLst>
      <p:ext uri="{BB962C8B-B14F-4D97-AF65-F5344CB8AC3E}">
        <p14:creationId xmlns:p14="http://schemas.microsoft.com/office/powerpoint/2010/main" val="19198718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65612" y="2504895"/>
            <a:ext cx="5858693" cy="2572109"/>
          </a:xfrm>
          <a:prstGeom prst="rect">
            <a:avLst/>
          </a:prstGeom>
        </p:spPr>
      </p:pic>
    </p:spTree>
    <p:extLst>
      <p:ext uri="{BB962C8B-B14F-4D97-AF65-F5344CB8AC3E}">
        <p14:creationId xmlns:p14="http://schemas.microsoft.com/office/powerpoint/2010/main" val="42365101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QUESTION</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3247627" y="2966973"/>
            <a:ext cx="5696745" cy="924054"/>
          </a:xfrm>
          <a:prstGeom prst="rect">
            <a:avLst/>
          </a:prstGeom>
        </p:spPr>
      </p:pic>
    </p:spTree>
    <p:extLst>
      <p:ext uri="{BB962C8B-B14F-4D97-AF65-F5344CB8AC3E}">
        <p14:creationId xmlns:p14="http://schemas.microsoft.com/office/powerpoint/2010/main" val="12183797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Covered in </a:t>
            </a:r>
            <a:r>
              <a:rPr lang="en-US" dirty="0" err="1" smtClean="0"/>
              <a:t>udacity</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915123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action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09850" y="2209800"/>
            <a:ext cx="2228922" cy="2476580"/>
          </a:xfrm>
          <a:prstGeom prst="rect">
            <a:avLst/>
          </a:prstGeom>
        </p:spPr>
      </p:pic>
      <p:sp>
        <p:nvSpPr>
          <p:cNvPr id="5" name="Rectangle 4"/>
          <p:cNvSpPr/>
          <p:nvPr/>
        </p:nvSpPr>
        <p:spPr>
          <a:xfrm>
            <a:off x="6543042" y="4317048"/>
            <a:ext cx="2095895" cy="369332"/>
          </a:xfrm>
          <a:prstGeom prst="rect">
            <a:avLst/>
          </a:prstGeom>
        </p:spPr>
        <p:txBody>
          <a:bodyPr wrap="none">
            <a:spAutoFit/>
          </a:bodyPr>
          <a:lstStyle/>
          <a:p>
            <a:r>
              <a:rPr lang="en-US" b="1" dirty="0"/>
              <a:t>!! What </a:t>
            </a:r>
            <a:r>
              <a:rPr lang="en-US" b="1" dirty="0" smtClean="0"/>
              <a:t>to expect??</a:t>
            </a:r>
            <a:endParaRPr lang="en-US" b="1" dirty="0"/>
          </a:p>
        </p:txBody>
      </p:sp>
    </p:spTree>
    <p:extLst>
      <p:ext uri="{BB962C8B-B14F-4D97-AF65-F5344CB8AC3E}">
        <p14:creationId xmlns:p14="http://schemas.microsoft.com/office/powerpoint/2010/main" val="39201721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 is No.    Always!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72733" y="2966972"/>
            <a:ext cx="6371640" cy="1033527"/>
          </a:xfrm>
          <a:prstGeom prst="rect">
            <a:avLst/>
          </a:prstGeom>
        </p:spPr>
      </p:pic>
    </p:spTree>
    <p:extLst>
      <p:ext uri="{BB962C8B-B14F-4D97-AF65-F5344CB8AC3E}">
        <p14:creationId xmlns:p14="http://schemas.microsoft.com/office/powerpoint/2010/main" val="36717736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OPTIONS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8161" y="1766615"/>
            <a:ext cx="5896798" cy="3896269"/>
          </a:xfrm>
          <a:prstGeom prst="rect">
            <a:avLst/>
          </a:prstGeom>
        </p:spPr>
      </p:pic>
      <p:sp>
        <p:nvSpPr>
          <p:cNvPr id="5" name="Rectangle 4"/>
          <p:cNvSpPr/>
          <p:nvPr/>
        </p:nvSpPr>
        <p:spPr>
          <a:xfrm>
            <a:off x="7899694" y="4114800"/>
            <a:ext cx="3281668" cy="646331"/>
          </a:xfrm>
          <a:prstGeom prst="rect">
            <a:avLst/>
          </a:prstGeom>
        </p:spPr>
        <p:txBody>
          <a:bodyPr wrap="none">
            <a:spAutoFit/>
          </a:bodyPr>
          <a:lstStyle/>
          <a:p>
            <a:r>
              <a:rPr lang="en-US" sz="3600" dirty="0" smtClean="0"/>
              <a:t>OR Every </a:t>
            </a:r>
            <a:r>
              <a:rPr lang="en-US" sz="3600" dirty="0"/>
              <a:t>corner</a:t>
            </a:r>
          </a:p>
        </p:txBody>
      </p:sp>
      <p:sp>
        <p:nvSpPr>
          <p:cNvPr id="6" name="Rectangle 5"/>
          <p:cNvSpPr/>
          <p:nvPr/>
        </p:nvSpPr>
        <p:spPr>
          <a:xfrm>
            <a:off x="198161" y="6113498"/>
            <a:ext cx="6096000" cy="369332"/>
          </a:xfrm>
          <a:prstGeom prst="rect">
            <a:avLst/>
          </a:prstGeom>
        </p:spPr>
        <p:txBody>
          <a:bodyPr>
            <a:spAutoFit/>
          </a:bodyPr>
          <a:lstStyle/>
          <a:p>
            <a:r>
              <a:rPr lang="en-US" b="1" dirty="0" smtClean="0"/>
              <a:t>sometimes </a:t>
            </a:r>
            <a:r>
              <a:rPr lang="en-US" b="1" dirty="0"/>
              <a:t>we can see the </a:t>
            </a:r>
            <a:r>
              <a:rPr lang="en-US" b="1" dirty="0" smtClean="0"/>
              <a:t>answer. .No need to calculate</a:t>
            </a:r>
            <a:endParaRPr lang="en-US" b="1" dirty="0"/>
          </a:p>
        </p:txBody>
      </p:sp>
    </p:spTree>
    <p:extLst>
      <p:ext uri="{BB962C8B-B14F-4D97-AF65-F5344CB8AC3E}">
        <p14:creationId xmlns:p14="http://schemas.microsoft.com/office/powerpoint/2010/main" val="31431376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 line!</a:t>
            </a:r>
            <a:endParaRPr lang="en-US" dirty="0"/>
          </a:p>
        </p:txBody>
      </p:sp>
      <p:sp>
        <p:nvSpPr>
          <p:cNvPr id="3" name="Content Placeholder 2"/>
          <p:cNvSpPr>
            <a:spLocks noGrp="1"/>
          </p:cNvSpPr>
          <p:nvPr>
            <p:ph idx="1"/>
          </p:nvPr>
        </p:nvSpPr>
        <p:spPr/>
        <p:txBody>
          <a:bodyPr/>
          <a:lstStyle/>
          <a:p>
            <a:r>
              <a:rPr lang="en-US" dirty="0" smtClean="0"/>
              <a:t>Start with default action.  Choose wisely! </a:t>
            </a:r>
          </a:p>
          <a:p>
            <a:endParaRPr lang="en-US" dirty="0"/>
          </a:p>
          <a:p>
            <a:r>
              <a:rPr lang="en-US" dirty="0" smtClean="0"/>
              <a:t>Don’t have default action? No need for statistical inference!</a:t>
            </a:r>
            <a:endParaRPr lang="en-US" dirty="0"/>
          </a:p>
        </p:txBody>
      </p:sp>
    </p:spTree>
    <p:extLst>
      <p:ext uri="{BB962C8B-B14F-4D97-AF65-F5344CB8AC3E}">
        <p14:creationId xmlns:p14="http://schemas.microsoft.com/office/powerpoint/2010/main" val="23733809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71013" y="1792936"/>
            <a:ext cx="6611273" cy="1771897"/>
          </a:xfrm>
          <a:prstGeom prst="rect">
            <a:avLst/>
          </a:prstGeom>
        </p:spPr>
      </p:pic>
      <p:pic>
        <p:nvPicPr>
          <p:cNvPr id="5" name="Picture 4"/>
          <p:cNvPicPr>
            <a:picLocks noChangeAspect="1"/>
          </p:cNvPicPr>
          <p:nvPr/>
        </p:nvPicPr>
        <p:blipFill>
          <a:blip r:embed="rId4"/>
          <a:stretch>
            <a:fillRect/>
          </a:stretch>
        </p:blipFill>
        <p:spPr>
          <a:xfrm>
            <a:off x="371013" y="3960180"/>
            <a:ext cx="6420746" cy="2257740"/>
          </a:xfrm>
          <a:prstGeom prst="rect">
            <a:avLst/>
          </a:prstGeom>
        </p:spPr>
      </p:pic>
    </p:spTree>
    <p:extLst>
      <p:ext uri="{BB962C8B-B14F-4D97-AF65-F5344CB8AC3E}">
        <p14:creationId xmlns:p14="http://schemas.microsoft.com/office/powerpoint/2010/main" val="14389566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1"/>
            <a:ext cx="8825658" cy="1905000"/>
          </a:xfrm>
        </p:spPr>
        <p:txBody>
          <a:bodyPr/>
          <a:lstStyle/>
          <a:p>
            <a:r>
              <a:rPr lang="en-US" dirty="0" smtClean="0"/>
              <a:t>Type I and ii errors</a:t>
            </a:r>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2904701" y="4279273"/>
            <a:ext cx="6077798" cy="1857634"/>
          </a:xfrm>
          <a:prstGeom prst="rect">
            <a:avLst/>
          </a:prstGeom>
        </p:spPr>
      </p:pic>
    </p:spTree>
    <p:extLst>
      <p:ext uri="{BB962C8B-B14F-4D97-AF65-F5344CB8AC3E}">
        <p14:creationId xmlns:p14="http://schemas.microsoft.com/office/powerpoint/2010/main" val="1806745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438154" y="1609471"/>
            <a:ext cx="5315692" cy="3639058"/>
          </a:xfrm>
          <a:prstGeom prst="rect">
            <a:avLst/>
          </a:prstGeom>
        </p:spPr>
      </p:pic>
    </p:spTree>
    <p:extLst>
      <p:ext uri="{BB962C8B-B14F-4D97-AF65-F5344CB8AC3E}">
        <p14:creationId xmlns:p14="http://schemas.microsoft.com/office/powerpoint/2010/main" val="3394385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values </a:t>
            </a:r>
            <a:endParaRPr lang="en-US" dirty="0"/>
          </a:p>
        </p:txBody>
      </p:sp>
      <p:sp>
        <p:nvSpPr>
          <p:cNvPr id="3" name="Content Placeholder 2"/>
          <p:cNvSpPr>
            <a:spLocks noGrp="1"/>
          </p:cNvSpPr>
          <p:nvPr>
            <p:ph idx="1"/>
          </p:nvPr>
        </p:nvSpPr>
        <p:spPr/>
        <p:txBody>
          <a:bodyPr/>
          <a:lstStyle/>
          <a:p>
            <a:r>
              <a:rPr lang="en-US" dirty="0" smtClean="0"/>
              <a:t>Handwashing project </a:t>
            </a:r>
            <a:endParaRPr lang="en-US" dirty="0"/>
          </a:p>
        </p:txBody>
      </p:sp>
      <p:pic>
        <p:nvPicPr>
          <p:cNvPr id="6146" name="Picture 2" descr="3 SCARY GAMES #54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2246" y="3018613"/>
            <a:ext cx="5687658" cy="3199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719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the scene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905249" y="2306760"/>
            <a:ext cx="2748229" cy="3741978"/>
          </a:xfrm>
          <a:prstGeom prst="rect">
            <a:avLst/>
          </a:prstGeom>
        </p:spPr>
      </p:pic>
    </p:spTree>
    <p:extLst>
      <p:ext uri="{BB962C8B-B14F-4D97-AF65-F5344CB8AC3E}">
        <p14:creationId xmlns:p14="http://schemas.microsoft.com/office/powerpoint/2010/main" val="33630707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55049" y="2400300"/>
            <a:ext cx="6146230" cy="1685998"/>
          </a:xfrm>
          <a:prstGeom prst="rect">
            <a:avLst/>
          </a:prstGeom>
        </p:spPr>
      </p:pic>
    </p:spTree>
    <p:extLst>
      <p:ext uri="{BB962C8B-B14F-4D97-AF65-F5344CB8AC3E}">
        <p14:creationId xmlns:p14="http://schemas.microsoft.com/office/powerpoint/2010/main" val="39992446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hlinkClick r:id="rId2"/>
              </a:rPr>
              <a:t>https://</a:t>
            </a:r>
            <a:r>
              <a:rPr lang="en-US" dirty="0" smtClean="0">
                <a:hlinkClick r:id="rId2"/>
              </a:rPr>
              <a:t>projects.datacamp.com/projects/20</a:t>
            </a:r>
            <a:r>
              <a:rPr lang="en-US" dirty="0" smtClean="0"/>
              <a:t> </a:t>
            </a:r>
            <a:endParaRPr lang="en-US" dirty="0"/>
          </a:p>
        </p:txBody>
      </p:sp>
      <p:sp>
        <p:nvSpPr>
          <p:cNvPr id="3" name="Subtitle 2"/>
          <p:cNvSpPr>
            <a:spLocks noGrp="1"/>
          </p:cNvSpPr>
          <p:nvPr>
            <p:ph type="subTitle" idx="1"/>
          </p:nvPr>
        </p:nvSpPr>
        <p:spPr/>
        <p:txBody>
          <a:bodyPr>
            <a:normAutofit lnSpcReduction="10000"/>
          </a:bodyPr>
          <a:lstStyle/>
          <a:p>
            <a:r>
              <a:rPr lang="en-US" dirty="0" smtClean="0"/>
              <a:t>Handwashing project in </a:t>
            </a:r>
            <a:r>
              <a:rPr lang="en-US" dirty="0" err="1" smtClean="0"/>
              <a:t>datacamp</a:t>
            </a:r>
            <a:r>
              <a:rPr lang="en-US" dirty="0" smtClean="0"/>
              <a:t> </a:t>
            </a:r>
          </a:p>
          <a:p>
            <a:r>
              <a:rPr lang="en-US" dirty="0" smtClean="0"/>
              <a:t>Seems really good. Has </a:t>
            </a:r>
            <a:r>
              <a:rPr lang="en-US" dirty="0" err="1" smtClean="0"/>
              <a:t>bootsrapping</a:t>
            </a:r>
            <a:r>
              <a:rPr lang="en-US" dirty="0" smtClean="0"/>
              <a:t> </a:t>
            </a:r>
            <a:r>
              <a:rPr lang="en-US" dirty="0" err="1" smtClean="0"/>
              <a:t>cI</a:t>
            </a:r>
            <a:endParaRPr lang="en-US" dirty="0"/>
          </a:p>
        </p:txBody>
      </p:sp>
    </p:spTree>
    <p:extLst>
      <p:ext uri="{BB962C8B-B14F-4D97-AF65-F5344CB8AC3E}">
        <p14:creationId xmlns:p14="http://schemas.microsoft.com/office/powerpoint/2010/main" val="1882120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Describe the null </a:t>
            </a:r>
            <a:r>
              <a:rPr lang="en-US" b="1" dirty="0" smtClean="0"/>
              <a:t>world</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Answer is </a:t>
            </a:r>
            <a:r>
              <a:rPr lang="en-US" dirty="0" err="1" smtClean="0"/>
              <a:t>pvalue</a:t>
            </a:r>
            <a:r>
              <a:rPr lang="en-US" dirty="0" smtClean="0"/>
              <a:t> </a:t>
            </a:r>
            <a:endParaRPr lang="en-US" dirty="0"/>
          </a:p>
        </p:txBody>
      </p:sp>
      <p:pic>
        <p:nvPicPr>
          <p:cNvPr id="4" name="Picture 3"/>
          <p:cNvPicPr>
            <a:picLocks noChangeAspect="1"/>
          </p:cNvPicPr>
          <p:nvPr/>
        </p:nvPicPr>
        <p:blipFill>
          <a:blip r:embed="rId3"/>
          <a:stretch>
            <a:fillRect/>
          </a:stretch>
        </p:blipFill>
        <p:spPr>
          <a:xfrm>
            <a:off x="1096557" y="3472900"/>
            <a:ext cx="9996803" cy="1283800"/>
          </a:xfrm>
          <a:prstGeom prst="rect">
            <a:avLst/>
          </a:prstGeom>
        </p:spPr>
      </p:pic>
    </p:spTree>
    <p:extLst>
      <p:ext uri="{BB962C8B-B14F-4D97-AF65-F5344CB8AC3E}">
        <p14:creationId xmlns:p14="http://schemas.microsoft.com/office/powerpoint/2010/main" val="5721245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202919" y="1960080"/>
            <a:ext cx="4386263" cy="2924175"/>
          </a:xfrm>
          <a:prstGeom prst="rect">
            <a:avLst/>
          </a:prstGeom>
        </p:spPr>
      </p:pic>
      <p:pic>
        <p:nvPicPr>
          <p:cNvPr id="7" name="Picture 6"/>
          <p:cNvPicPr>
            <a:picLocks noChangeAspect="1"/>
          </p:cNvPicPr>
          <p:nvPr/>
        </p:nvPicPr>
        <p:blipFill>
          <a:blip r:embed="rId4"/>
          <a:stretch>
            <a:fillRect/>
          </a:stretch>
        </p:blipFill>
        <p:spPr>
          <a:xfrm>
            <a:off x="1096557" y="5286214"/>
            <a:ext cx="9996803" cy="1283800"/>
          </a:xfrm>
          <a:prstGeom prst="rect">
            <a:avLst/>
          </a:prstGeom>
        </p:spPr>
      </p:pic>
      <p:pic>
        <p:nvPicPr>
          <p:cNvPr id="8" name="Picture 7"/>
          <p:cNvPicPr>
            <a:picLocks noChangeAspect="1"/>
          </p:cNvPicPr>
          <p:nvPr/>
        </p:nvPicPr>
        <p:blipFill>
          <a:blip r:embed="rId5"/>
          <a:stretch>
            <a:fillRect/>
          </a:stretch>
        </p:blipFill>
        <p:spPr>
          <a:xfrm>
            <a:off x="8001000" y="2022172"/>
            <a:ext cx="2138628" cy="2911948"/>
          </a:xfrm>
          <a:prstGeom prst="rect">
            <a:avLst/>
          </a:prstGeom>
        </p:spPr>
      </p:pic>
    </p:spTree>
    <p:extLst>
      <p:ext uri="{BB962C8B-B14F-4D97-AF65-F5344CB8AC3E}">
        <p14:creationId xmlns:p14="http://schemas.microsoft.com/office/powerpoint/2010/main" val="42415685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Living alone</a:t>
            </a:r>
            <a:endParaRPr lang="en-US" dirty="0"/>
          </a:p>
        </p:txBody>
      </p:sp>
      <p:sp>
        <p:nvSpPr>
          <p:cNvPr id="3" name="Content Placeholder 2"/>
          <p:cNvSpPr>
            <a:spLocks noGrp="1"/>
          </p:cNvSpPr>
          <p:nvPr>
            <p:ph idx="1"/>
          </p:nvPr>
        </p:nvSpPr>
        <p:spPr/>
        <p:txBody>
          <a:bodyPr/>
          <a:lstStyle/>
          <a:p>
            <a:endParaRPr lang="en-US"/>
          </a:p>
        </p:txBody>
      </p:sp>
      <p:pic>
        <p:nvPicPr>
          <p:cNvPr id="7" name="Picture 6"/>
          <p:cNvPicPr>
            <a:picLocks noChangeAspect="1"/>
          </p:cNvPicPr>
          <p:nvPr/>
        </p:nvPicPr>
        <p:blipFill>
          <a:blip r:embed="rId3"/>
          <a:stretch>
            <a:fillRect/>
          </a:stretch>
        </p:blipFill>
        <p:spPr>
          <a:xfrm>
            <a:off x="1096557" y="5286214"/>
            <a:ext cx="9996803" cy="1283800"/>
          </a:xfrm>
          <a:prstGeom prst="rect">
            <a:avLst/>
          </a:prstGeom>
        </p:spPr>
      </p:pic>
      <p:pic>
        <p:nvPicPr>
          <p:cNvPr id="8" name="Picture 7"/>
          <p:cNvPicPr>
            <a:picLocks noChangeAspect="1"/>
          </p:cNvPicPr>
          <p:nvPr/>
        </p:nvPicPr>
        <p:blipFill>
          <a:blip r:embed="rId4"/>
          <a:stretch>
            <a:fillRect/>
          </a:stretch>
        </p:blipFill>
        <p:spPr>
          <a:xfrm>
            <a:off x="8001000" y="2022172"/>
            <a:ext cx="2138628" cy="2911948"/>
          </a:xfrm>
          <a:prstGeom prst="rect">
            <a:avLst/>
          </a:prstGeom>
        </p:spPr>
      </p:pic>
      <p:pic>
        <p:nvPicPr>
          <p:cNvPr id="9" name="Picture 2" descr="Neighbours from Hell Compilation on Ste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899" y="2061002"/>
            <a:ext cx="5241925" cy="3003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7795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pPr marL="0" indent="0">
              <a:buNone/>
            </a:pPr>
            <a:r>
              <a:rPr lang="en-US" i="1" dirty="0" smtClean="0"/>
              <a:t>“</a:t>
            </a:r>
            <a:r>
              <a:rPr lang="en-US" i="1" dirty="0"/>
              <a:t>If I’m living in </a:t>
            </a:r>
            <a:r>
              <a:rPr lang="en-US" i="1" dirty="0" smtClean="0"/>
              <a:t>my</a:t>
            </a:r>
            <a:r>
              <a:rPr lang="en-US" i="1" dirty="0"/>
              <a:t> </a:t>
            </a:r>
            <a:r>
              <a:rPr lang="en-US" i="1" dirty="0">
                <a:hlinkClick r:id="rId2"/>
              </a:rPr>
              <a:t>default </a:t>
            </a:r>
            <a:r>
              <a:rPr lang="en-US" i="1" dirty="0" smtClean="0">
                <a:hlinkClick r:id="rId2"/>
              </a:rPr>
              <a:t>action</a:t>
            </a:r>
            <a:r>
              <a:rPr lang="en-US" i="1" dirty="0" smtClean="0"/>
              <a:t> world, </a:t>
            </a:r>
            <a:r>
              <a:rPr lang="en-US" i="1" dirty="0"/>
              <a:t>how </a:t>
            </a:r>
            <a:r>
              <a:rPr lang="en-US" i="1" dirty="0" smtClean="0"/>
              <a:t>surprising </a:t>
            </a:r>
            <a:r>
              <a:rPr lang="en-US" i="1" dirty="0"/>
              <a:t>is my evidence</a:t>
            </a:r>
            <a:r>
              <a:rPr lang="en-US" i="1" dirty="0" smtClean="0"/>
              <a:t>?”</a:t>
            </a:r>
          </a:p>
          <a:p>
            <a:endParaRPr lang="en-US" i="1" dirty="0"/>
          </a:p>
          <a:p>
            <a:pPr marL="0" indent="0">
              <a:buNone/>
            </a:pPr>
            <a:endParaRPr lang="en-US" dirty="0"/>
          </a:p>
          <a:p>
            <a:pPr marL="0" indent="0">
              <a:buNone/>
            </a:pPr>
            <a:r>
              <a:rPr lang="en-US" dirty="0"/>
              <a:t> </a:t>
            </a:r>
            <a:r>
              <a:rPr lang="en-US" dirty="0" smtClean="0"/>
              <a:t>p-value low enough </a:t>
            </a:r>
            <a:r>
              <a:rPr lang="en-US" dirty="0" smtClean="0">
                <a:sym typeface="Wingdings" panose="05000000000000000000" pitchFamily="2" charset="2"/>
              </a:rPr>
              <a:t></a:t>
            </a:r>
            <a:r>
              <a:rPr lang="en-US" dirty="0" smtClean="0"/>
              <a:t> change </a:t>
            </a:r>
            <a:r>
              <a:rPr lang="en-US" dirty="0"/>
              <a:t>my </a:t>
            </a:r>
            <a:r>
              <a:rPr lang="en-US" dirty="0" smtClean="0"/>
              <a:t>mind</a:t>
            </a:r>
            <a:endParaRPr lang="en-US" dirty="0"/>
          </a:p>
        </p:txBody>
      </p:sp>
    </p:spTree>
    <p:extLst>
      <p:ext uri="{BB962C8B-B14F-4D97-AF65-F5344CB8AC3E}">
        <p14:creationId xmlns:p14="http://schemas.microsoft.com/office/powerpoint/2010/main" val="10480611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which is small enough?</a:t>
            </a:r>
            <a:endParaRPr lang="en-US" dirty="0"/>
          </a:p>
        </p:txBody>
      </p:sp>
      <p:sp>
        <p:nvSpPr>
          <p:cNvPr id="3" name="Content Placeholder 2"/>
          <p:cNvSpPr>
            <a:spLocks noGrp="1"/>
          </p:cNvSpPr>
          <p:nvPr>
            <p:ph idx="1"/>
          </p:nvPr>
        </p:nvSpPr>
        <p:spPr/>
        <p:txBody>
          <a:bodyPr/>
          <a:lstStyle/>
          <a:p>
            <a:r>
              <a:rPr lang="en-US" dirty="0" smtClean="0"/>
              <a:t>0.06</a:t>
            </a:r>
          </a:p>
          <a:p>
            <a:r>
              <a:rPr lang="en-US" dirty="0" smtClean="0"/>
              <a:t>0.04</a:t>
            </a:r>
          </a:p>
          <a:p>
            <a:r>
              <a:rPr lang="en-US" dirty="0" smtClean="0"/>
              <a:t>0.01</a:t>
            </a:r>
          </a:p>
          <a:p>
            <a:r>
              <a:rPr lang="en-US" dirty="0" smtClean="0"/>
              <a:t>0.00001 </a:t>
            </a:r>
          </a:p>
          <a:p>
            <a:endParaRPr lang="en-US" dirty="0"/>
          </a:p>
          <a:p>
            <a:endParaRPr lang="en-US" dirty="0"/>
          </a:p>
        </p:txBody>
      </p:sp>
      <p:pic>
        <p:nvPicPr>
          <p:cNvPr id="8194" name="Picture 2" descr="references معنى - موسوعة"/>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425" y="2000249"/>
            <a:ext cx="7858125" cy="485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5618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the decision for threshold in advance!!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2360435"/>
            <a:ext cx="3951082" cy="4076229"/>
          </a:xfrm>
          <a:prstGeom prst="rect">
            <a:avLst/>
          </a:prstGeom>
        </p:spPr>
      </p:pic>
      <p:pic>
        <p:nvPicPr>
          <p:cNvPr id="5" name="Picture 4"/>
          <p:cNvPicPr>
            <a:picLocks noChangeAspect="1"/>
          </p:cNvPicPr>
          <p:nvPr/>
        </p:nvPicPr>
        <p:blipFill>
          <a:blip r:embed="rId3"/>
          <a:stretch>
            <a:fillRect/>
          </a:stretch>
        </p:blipFill>
        <p:spPr>
          <a:xfrm>
            <a:off x="6094959" y="2679286"/>
            <a:ext cx="5252252" cy="3438525"/>
          </a:xfrm>
          <a:prstGeom prst="rect">
            <a:avLst/>
          </a:prstGeom>
        </p:spPr>
      </p:pic>
    </p:spTree>
    <p:extLst>
      <p:ext uri="{BB962C8B-B14F-4D97-AF65-F5344CB8AC3E}">
        <p14:creationId xmlns:p14="http://schemas.microsoft.com/office/powerpoint/2010/main" val="33292054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0.05 threshold</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5% of times. </a:t>
            </a:r>
            <a:r>
              <a:rPr lang="en-US" b="1" dirty="0" smtClean="0"/>
              <a:t>Wrongly change </a:t>
            </a:r>
            <a:r>
              <a:rPr lang="en-US" b="1" dirty="0" err="1" smtClean="0"/>
              <a:t>ur</a:t>
            </a:r>
            <a:r>
              <a:rPr lang="en-US" b="1" dirty="0" smtClean="0"/>
              <a:t> mind                                      </a:t>
            </a:r>
            <a:r>
              <a:rPr lang="en-US" b="1" dirty="0" smtClean="0">
                <a:solidFill>
                  <a:srgbClr val="FF0000"/>
                </a:solidFill>
              </a:rPr>
              <a:t>FALSE POSITIVE</a:t>
            </a:r>
            <a:endParaRPr lang="en-US" b="1" dirty="0">
              <a:solidFill>
                <a:srgbClr val="FF0000"/>
              </a:solidFill>
            </a:endParaRPr>
          </a:p>
        </p:txBody>
      </p:sp>
      <p:pic>
        <p:nvPicPr>
          <p:cNvPr id="6" name="Picture 5"/>
          <p:cNvPicPr>
            <a:picLocks noChangeAspect="1"/>
          </p:cNvPicPr>
          <p:nvPr/>
        </p:nvPicPr>
        <p:blipFill>
          <a:blip r:embed="rId2"/>
          <a:stretch>
            <a:fillRect/>
          </a:stretch>
        </p:blipFill>
        <p:spPr>
          <a:xfrm>
            <a:off x="1202919" y="2418478"/>
            <a:ext cx="3068432" cy="2162211"/>
          </a:xfrm>
          <a:prstGeom prst="rect">
            <a:avLst/>
          </a:prstGeom>
        </p:spPr>
      </p:pic>
      <p:sp>
        <p:nvSpPr>
          <p:cNvPr id="7" name="Right Arrow 6"/>
          <p:cNvSpPr/>
          <p:nvPr/>
        </p:nvSpPr>
        <p:spPr>
          <a:xfrm>
            <a:off x="5380584" y="3090008"/>
            <a:ext cx="1428750" cy="819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7932766" y="2477375"/>
            <a:ext cx="2695512" cy="2103314"/>
          </a:xfrm>
          <a:prstGeom prst="rect">
            <a:avLst/>
          </a:prstGeom>
        </p:spPr>
      </p:pic>
    </p:spTree>
    <p:extLst>
      <p:ext uri="{BB962C8B-B14F-4D97-AF65-F5344CB8AC3E}">
        <p14:creationId xmlns:p14="http://schemas.microsoft.com/office/powerpoint/2010/main" val="16554032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0.05 threshold</a:t>
            </a:r>
            <a:endParaRPr lang="en-US" dirty="0"/>
          </a:p>
        </p:txBody>
      </p:sp>
      <p:sp>
        <p:nvSpPr>
          <p:cNvPr id="3" name="Content Placeholder 2"/>
          <p:cNvSpPr>
            <a:spLocks noGrp="1"/>
          </p:cNvSpPr>
          <p:nvPr>
            <p:ph idx="1"/>
          </p:nvPr>
        </p:nvSpPr>
        <p:spPr/>
        <p:txBody>
          <a:bodyPr>
            <a:normAutofit fontScale="92500"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5% of times. U will decide they’re different. </a:t>
            </a:r>
            <a:r>
              <a:rPr lang="en-US" b="1" dirty="0" smtClean="0"/>
              <a:t>[while they are not different]</a:t>
            </a:r>
          </a:p>
          <a:p>
            <a:r>
              <a:rPr lang="en-US" b="1" dirty="0" smtClean="0">
                <a:solidFill>
                  <a:srgbClr val="FF0000"/>
                </a:solidFill>
              </a:rPr>
              <a:t>FALSE POSITIVE</a:t>
            </a:r>
            <a:endParaRPr lang="en-US" b="1" dirty="0">
              <a:solidFill>
                <a:srgbClr val="FF0000"/>
              </a:solidFill>
            </a:endParaRPr>
          </a:p>
        </p:txBody>
      </p:sp>
      <p:pic>
        <p:nvPicPr>
          <p:cNvPr id="5" name="Picture 4"/>
          <p:cNvPicPr>
            <a:picLocks noChangeAspect="1"/>
          </p:cNvPicPr>
          <p:nvPr/>
        </p:nvPicPr>
        <p:blipFill>
          <a:blip r:embed="rId3"/>
          <a:stretch>
            <a:fillRect/>
          </a:stretch>
        </p:blipFill>
        <p:spPr>
          <a:xfrm>
            <a:off x="1455636" y="2204827"/>
            <a:ext cx="9278645" cy="3019846"/>
          </a:xfrm>
          <a:prstGeom prst="rect">
            <a:avLst/>
          </a:prstGeom>
        </p:spPr>
      </p:pic>
      <p:sp>
        <p:nvSpPr>
          <p:cNvPr id="6" name="Rectangle 5"/>
          <p:cNvSpPr/>
          <p:nvPr/>
        </p:nvSpPr>
        <p:spPr>
          <a:xfrm>
            <a:off x="6265891" y="1423604"/>
            <a:ext cx="2925481" cy="369332"/>
          </a:xfrm>
          <a:prstGeom prst="rect">
            <a:avLst/>
          </a:prstGeom>
        </p:spPr>
        <p:txBody>
          <a:bodyPr wrap="none">
            <a:spAutoFit/>
          </a:bodyPr>
          <a:lstStyle/>
          <a:p>
            <a:r>
              <a:rPr lang="en-US" b="1" dirty="0">
                <a:solidFill>
                  <a:srgbClr val="FF0000"/>
                </a:solidFill>
              </a:rPr>
              <a:t>What’s the null hypothesis?</a:t>
            </a:r>
          </a:p>
        </p:txBody>
      </p:sp>
    </p:spTree>
    <p:extLst>
      <p:ext uri="{BB962C8B-B14F-4D97-AF65-F5344CB8AC3E}">
        <p14:creationId xmlns:p14="http://schemas.microsoft.com/office/powerpoint/2010/main" val="17562106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Critical drug!</a:t>
            </a:r>
            <a:endParaRPr lang="en-US" dirty="0"/>
          </a:p>
        </p:txBody>
      </p:sp>
      <p:sp>
        <p:nvSpPr>
          <p:cNvPr id="3" name="Content Placeholder 2"/>
          <p:cNvSpPr>
            <a:spLocks noGrp="1"/>
          </p:cNvSpPr>
          <p:nvPr>
            <p:ph idx="1"/>
          </p:nvPr>
        </p:nvSpPr>
        <p:spPr/>
        <p:txBody>
          <a:bodyPr/>
          <a:lstStyle/>
          <a:p>
            <a:r>
              <a:rPr lang="en-US" dirty="0" smtClean="0"/>
              <a:t>0.01 threshold  </a:t>
            </a:r>
          </a:p>
          <a:p>
            <a:r>
              <a:rPr lang="en-US" dirty="0" smtClean="0"/>
              <a:t>  1 False positive every 100 experiments</a:t>
            </a:r>
            <a:endParaRPr lang="en-US" dirty="0"/>
          </a:p>
        </p:txBody>
      </p:sp>
      <p:pic>
        <p:nvPicPr>
          <p:cNvPr id="4" name="Picture 3"/>
          <p:cNvPicPr>
            <a:picLocks noChangeAspect="1"/>
          </p:cNvPicPr>
          <p:nvPr/>
        </p:nvPicPr>
        <p:blipFill>
          <a:blip r:embed="rId3"/>
          <a:stretch>
            <a:fillRect/>
          </a:stretch>
        </p:blipFill>
        <p:spPr>
          <a:xfrm>
            <a:off x="1579479" y="3140916"/>
            <a:ext cx="9030960" cy="3077004"/>
          </a:xfrm>
          <a:prstGeom prst="rect">
            <a:avLst/>
          </a:prstGeom>
        </p:spPr>
      </p:pic>
    </p:spTree>
    <p:extLst>
      <p:ext uri="{BB962C8B-B14F-4D97-AF65-F5344CB8AC3E}">
        <p14:creationId xmlns:p14="http://schemas.microsoft.com/office/powerpoint/2010/main" val="132620595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Ice cream arrival on time</a:t>
            </a:r>
            <a:endParaRPr lang="en-US" dirty="0"/>
          </a:p>
        </p:txBody>
      </p:sp>
      <p:sp>
        <p:nvSpPr>
          <p:cNvPr id="3" name="Content Placeholder 2"/>
          <p:cNvSpPr>
            <a:spLocks noGrp="1"/>
          </p:cNvSpPr>
          <p:nvPr>
            <p:ph idx="1"/>
          </p:nvPr>
        </p:nvSpPr>
        <p:spPr/>
        <p:txBody>
          <a:bodyPr/>
          <a:lstStyle/>
          <a:p>
            <a:r>
              <a:rPr lang="en-US" dirty="0" smtClean="0"/>
              <a:t>0.2 threshold</a:t>
            </a:r>
          </a:p>
          <a:p>
            <a:r>
              <a:rPr lang="en-US" dirty="0" smtClean="0"/>
              <a:t>20 False positive every 100 experiments</a:t>
            </a:r>
            <a:endParaRPr lang="en-US" dirty="0"/>
          </a:p>
        </p:txBody>
      </p:sp>
      <p:pic>
        <p:nvPicPr>
          <p:cNvPr id="4" name="Picture 3"/>
          <p:cNvPicPr>
            <a:picLocks noChangeAspect="1"/>
          </p:cNvPicPr>
          <p:nvPr/>
        </p:nvPicPr>
        <p:blipFill>
          <a:blip r:embed="rId2"/>
          <a:stretch>
            <a:fillRect/>
          </a:stretch>
        </p:blipFill>
        <p:spPr>
          <a:xfrm>
            <a:off x="947061" y="3331081"/>
            <a:ext cx="9688277" cy="3105583"/>
          </a:xfrm>
          <a:prstGeom prst="rect">
            <a:avLst/>
          </a:prstGeom>
        </p:spPr>
      </p:pic>
    </p:spTree>
    <p:extLst>
      <p:ext uri="{BB962C8B-B14F-4D97-AF65-F5344CB8AC3E}">
        <p14:creationId xmlns:p14="http://schemas.microsoft.com/office/powerpoint/2010/main" val="3084208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 giving each group a task</a:t>
            </a:r>
            <a:endParaRPr lang="en-US" dirty="0"/>
          </a:p>
        </p:txBody>
      </p:sp>
      <p:sp>
        <p:nvSpPr>
          <p:cNvPr id="3" name="Content Placeholder 2"/>
          <p:cNvSpPr>
            <a:spLocks noGrp="1"/>
          </p:cNvSpPr>
          <p:nvPr>
            <p:ph idx="1"/>
          </p:nvPr>
        </p:nvSpPr>
        <p:spPr/>
        <p:txBody>
          <a:bodyPr/>
          <a:lstStyle/>
          <a:p>
            <a:r>
              <a:rPr lang="en-US" dirty="0" err="1"/>
              <a:t>DataCamp</a:t>
            </a:r>
            <a:endParaRPr lang="en-US" dirty="0"/>
          </a:p>
          <a:p>
            <a:r>
              <a:rPr lang="en-US" dirty="0"/>
              <a:t>https://learn.datacamp.com/projects/184</a:t>
            </a:r>
          </a:p>
        </p:txBody>
      </p:sp>
    </p:spTree>
    <p:extLst>
      <p:ext uri="{BB962C8B-B14F-4D97-AF65-F5344CB8AC3E}">
        <p14:creationId xmlns:p14="http://schemas.microsoft.com/office/powerpoint/2010/main" val="3421156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values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867858" y="667437"/>
            <a:ext cx="4733342" cy="1831598"/>
          </a:xfrm>
          <a:prstGeom prst="rect">
            <a:avLst/>
          </a:prstGeom>
        </p:spPr>
      </p:pic>
      <p:pic>
        <p:nvPicPr>
          <p:cNvPr id="5" name="Picture 4"/>
          <p:cNvPicPr>
            <a:picLocks noChangeAspect="1"/>
          </p:cNvPicPr>
          <p:nvPr/>
        </p:nvPicPr>
        <p:blipFill>
          <a:blip r:embed="rId4"/>
          <a:stretch>
            <a:fillRect/>
          </a:stretch>
        </p:blipFill>
        <p:spPr>
          <a:xfrm>
            <a:off x="2076449" y="3102870"/>
            <a:ext cx="6700209" cy="3333794"/>
          </a:xfrm>
          <a:prstGeom prst="rect">
            <a:avLst/>
          </a:prstGeom>
        </p:spPr>
      </p:pic>
    </p:spTree>
    <p:extLst>
      <p:ext uri="{BB962C8B-B14F-4D97-AF65-F5344CB8AC3E}">
        <p14:creationId xmlns:p14="http://schemas.microsoft.com/office/powerpoint/2010/main" val="213605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values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867858" y="667437"/>
            <a:ext cx="4733342" cy="1831598"/>
          </a:xfrm>
          <a:prstGeom prst="rect">
            <a:avLst/>
          </a:prstGeom>
        </p:spPr>
      </p:pic>
      <p:pic>
        <p:nvPicPr>
          <p:cNvPr id="5" name="Picture 4"/>
          <p:cNvPicPr>
            <a:picLocks noChangeAspect="1"/>
          </p:cNvPicPr>
          <p:nvPr/>
        </p:nvPicPr>
        <p:blipFill>
          <a:blip r:embed="rId4"/>
          <a:stretch>
            <a:fillRect/>
          </a:stretch>
        </p:blipFill>
        <p:spPr>
          <a:xfrm>
            <a:off x="2076449" y="3102870"/>
            <a:ext cx="6700209" cy="3333794"/>
          </a:xfrm>
          <a:prstGeom prst="rect">
            <a:avLst/>
          </a:prstGeom>
        </p:spPr>
      </p:pic>
      <p:sp>
        <p:nvSpPr>
          <p:cNvPr id="6" name="Rectangle 5"/>
          <p:cNvSpPr/>
          <p:nvPr/>
        </p:nvSpPr>
        <p:spPr>
          <a:xfrm>
            <a:off x="9144000" y="3896812"/>
            <a:ext cx="2716529" cy="923330"/>
          </a:xfrm>
          <a:prstGeom prst="rect">
            <a:avLst/>
          </a:prstGeom>
        </p:spPr>
        <p:txBody>
          <a:bodyPr wrap="square">
            <a:spAutoFit/>
          </a:bodyPr>
          <a:lstStyle/>
          <a:p>
            <a:r>
              <a:rPr lang="en-US" dirty="0"/>
              <a:t>1- medication interaction </a:t>
            </a:r>
          </a:p>
          <a:p>
            <a:r>
              <a:rPr lang="en-US" dirty="0"/>
              <a:t>2- missed a dose </a:t>
            </a:r>
          </a:p>
          <a:p>
            <a:r>
              <a:rPr lang="en-US" dirty="0"/>
              <a:t>3- allergy </a:t>
            </a:r>
          </a:p>
        </p:txBody>
      </p:sp>
      <p:sp>
        <p:nvSpPr>
          <p:cNvPr id="7" name="Rectangle 6"/>
          <p:cNvSpPr/>
          <p:nvPr/>
        </p:nvSpPr>
        <p:spPr>
          <a:xfrm>
            <a:off x="0" y="4450810"/>
            <a:ext cx="1992853" cy="369332"/>
          </a:xfrm>
          <a:prstGeom prst="rect">
            <a:avLst/>
          </a:prstGeom>
        </p:spPr>
        <p:txBody>
          <a:bodyPr wrap="none">
            <a:spAutoFit/>
          </a:bodyPr>
          <a:lstStyle/>
          <a:p>
            <a:r>
              <a:rPr lang="ar-EG" dirty="0"/>
              <a:t>حاسس اني خفيت</a:t>
            </a:r>
            <a:endParaRPr lang="en-US" dirty="0"/>
          </a:p>
        </p:txBody>
      </p:sp>
    </p:spTree>
    <p:extLst>
      <p:ext uri="{BB962C8B-B14F-4D97-AF65-F5344CB8AC3E}">
        <p14:creationId xmlns:p14="http://schemas.microsoft.com/office/powerpoint/2010/main" val="4043184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values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867858" y="667437"/>
            <a:ext cx="4733342" cy="1831598"/>
          </a:xfrm>
          <a:prstGeom prst="rect">
            <a:avLst/>
          </a:prstGeom>
        </p:spPr>
      </p:pic>
      <p:pic>
        <p:nvPicPr>
          <p:cNvPr id="5" name="Picture 4"/>
          <p:cNvPicPr>
            <a:picLocks noChangeAspect="1"/>
          </p:cNvPicPr>
          <p:nvPr/>
        </p:nvPicPr>
        <p:blipFill>
          <a:blip r:embed="rId4"/>
          <a:stretch>
            <a:fillRect/>
          </a:stretch>
        </p:blipFill>
        <p:spPr>
          <a:xfrm>
            <a:off x="2076449" y="3102870"/>
            <a:ext cx="6700209" cy="3333794"/>
          </a:xfrm>
          <a:prstGeom prst="rect">
            <a:avLst/>
          </a:prstGeom>
        </p:spPr>
      </p:pic>
      <p:sp>
        <p:nvSpPr>
          <p:cNvPr id="6" name="Rectangle 5"/>
          <p:cNvSpPr/>
          <p:nvPr/>
        </p:nvSpPr>
        <p:spPr>
          <a:xfrm>
            <a:off x="9144000" y="3896812"/>
            <a:ext cx="2716529" cy="923330"/>
          </a:xfrm>
          <a:prstGeom prst="rect">
            <a:avLst/>
          </a:prstGeom>
        </p:spPr>
        <p:txBody>
          <a:bodyPr wrap="square">
            <a:spAutoFit/>
          </a:bodyPr>
          <a:lstStyle/>
          <a:p>
            <a:r>
              <a:rPr lang="en-US" dirty="0"/>
              <a:t>1- medication interaction </a:t>
            </a:r>
          </a:p>
          <a:p>
            <a:r>
              <a:rPr lang="en-US" dirty="0"/>
              <a:t>2- missed a dose </a:t>
            </a:r>
          </a:p>
          <a:p>
            <a:r>
              <a:rPr lang="en-US" dirty="0"/>
              <a:t>3- allergy </a:t>
            </a:r>
          </a:p>
        </p:txBody>
      </p:sp>
      <p:sp>
        <p:nvSpPr>
          <p:cNvPr id="7" name="Rectangle 6"/>
          <p:cNvSpPr/>
          <p:nvPr/>
        </p:nvSpPr>
        <p:spPr>
          <a:xfrm>
            <a:off x="0" y="4450810"/>
            <a:ext cx="1992853" cy="369332"/>
          </a:xfrm>
          <a:prstGeom prst="rect">
            <a:avLst/>
          </a:prstGeom>
        </p:spPr>
        <p:txBody>
          <a:bodyPr wrap="none">
            <a:spAutoFit/>
          </a:bodyPr>
          <a:lstStyle/>
          <a:p>
            <a:r>
              <a:rPr lang="ar-EG" dirty="0"/>
              <a:t>حاسس اني خفيت</a:t>
            </a:r>
            <a:endParaRPr lang="en-US" dirty="0"/>
          </a:p>
        </p:txBody>
      </p:sp>
      <p:sp>
        <p:nvSpPr>
          <p:cNvPr id="8" name="Rectangle 7"/>
          <p:cNvSpPr/>
          <p:nvPr/>
        </p:nvSpPr>
        <p:spPr>
          <a:xfrm>
            <a:off x="9601200" y="6238412"/>
            <a:ext cx="2202847" cy="461665"/>
          </a:xfrm>
          <a:prstGeom prst="rect">
            <a:avLst/>
          </a:prstGeom>
        </p:spPr>
        <p:txBody>
          <a:bodyPr wrap="none">
            <a:spAutoFit/>
          </a:bodyPr>
          <a:lstStyle/>
          <a:p>
            <a:r>
              <a:rPr lang="en-US" sz="2400" b="1" dirty="0">
                <a:solidFill>
                  <a:srgbClr val="FF0000"/>
                </a:solidFill>
              </a:rPr>
              <a:t>Just by chance!</a:t>
            </a:r>
          </a:p>
        </p:txBody>
      </p:sp>
    </p:spTree>
    <p:extLst>
      <p:ext uri="{BB962C8B-B14F-4D97-AF65-F5344CB8AC3E}">
        <p14:creationId xmlns:p14="http://schemas.microsoft.com/office/powerpoint/2010/main" val="3757115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3845" y="1537928"/>
            <a:ext cx="12022228" cy="5153744"/>
          </a:xfrm>
          <a:prstGeom prst="rect">
            <a:avLst/>
          </a:prstGeom>
        </p:spPr>
      </p:pic>
      <p:sp>
        <p:nvSpPr>
          <p:cNvPr id="5" name="Rectangle 4"/>
          <p:cNvSpPr/>
          <p:nvPr/>
        </p:nvSpPr>
        <p:spPr>
          <a:xfrm>
            <a:off x="9786029" y="2969176"/>
            <a:ext cx="1200970" cy="369332"/>
          </a:xfrm>
          <a:prstGeom prst="rect">
            <a:avLst/>
          </a:prstGeom>
        </p:spPr>
        <p:txBody>
          <a:bodyPr wrap="none">
            <a:spAutoFit/>
          </a:bodyPr>
          <a:lstStyle/>
          <a:p>
            <a:r>
              <a:rPr lang="en-US" dirty="0">
                <a:solidFill>
                  <a:srgbClr val="FF0000"/>
                </a:solidFill>
              </a:rPr>
              <a:t>By chance </a:t>
            </a:r>
          </a:p>
        </p:txBody>
      </p:sp>
    </p:spTree>
    <p:extLst>
      <p:ext uri="{BB962C8B-B14F-4D97-AF65-F5344CB8AC3E}">
        <p14:creationId xmlns:p14="http://schemas.microsoft.com/office/powerpoint/2010/main" val="1595736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decide?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650926" y="2219060"/>
            <a:ext cx="8888065" cy="3791479"/>
          </a:xfrm>
          <a:prstGeom prst="rect">
            <a:avLst/>
          </a:prstGeom>
        </p:spPr>
      </p:pic>
      <p:sp>
        <p:nvSpPr>
          <p:cNvPr id="6" name="Rectangle 5"/>
          <p:cNvSpPr/>
          <p:nvPr/>
        </p:nvSpPr>
        <p:spPr>
          <a:xfrm>
            <a:off x="4359700" y="6425300"/>
            <a:ext cx="2266967" cy="369332"/>
          </a:xfrm>
          <a:prstGeom prst="rect">
            <a:avLst/>
          </a:prstGeom>
        </p:spPr>
        <p:txBody>
          <a:bodyPr wrap="none">
            <a:spAutoFit/>
          </a:bodyPr>
          <a:lstStyle/>
          <a:p>
            <a:r>
              <a:rPr lang="en-US" b="1" dirty="0">
                <a:solidFill>
                  <a:srgbClr val="FF0000"/>
                </a:solidFill>
              </a:rPr>
              <a:t>Is it random chance? </a:t>
            </a:r>
          </a:p>
        </p:txBody>
      </p:sp>
    </p:spTree>
    <p:extLst>
      <p:ext uri="{BB962C8B-B14F-4D97-AF65-F5344CB8AC3E}">
        <p14:creationId xmlns:p14="http://schemas.microsoft.com/office/powerpoint/2010/main" val="1936340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decide?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650926" y="2219060"/>
            <a:ext cx="8888065" cy="3791479"/>
          </a:xfrm>
          <a:prstGeom prst="rect">
            <a:avLst/>
          </a:prstGeom>
        </p:spPr>
      </p:pic>
      <p:sp>
        <p:nvSpPr>
          <p:cNvPr id="6" name="Rectangle 5"/>
          <p:cNvSpPr/>
          <p:nvPr/>
        </p:nvSpPr>
        <p:spPr>
          <a:xfrm>
            <a:off x="4359700" y="6425300"/>
            <a:ext cx="2266967" cy="369332"/>
          </a:xfrm>
          <a:prstGeom prst="rect">
            <a:avLst/>
          </a:prstGeom>
        </p:spPr>
        <p:txBody>
          <a:bodyPr wrap="none">
            <a:spAutoFit/>
          </a:bodyPr>
          <a:lstStyle/>
          <a:p>
            <a:r>
              <a:rPr lang="en-US" b="1" dirty="0">
                <a:solidFill>
                  <a:srgbClr val="FF0000"/>
                </a:solidFill>
              </a:rPr>
              <a:t>Is it random chance? </a:t>
            </a:r>
          </a:p>
        </p:txBody>
      </p:sp>
      <p:sp>
        <p:nvSpPr>
          <p:cNvPr id="4" name="Rectangle 3"/>
          <p:cNvSpPr/>
          <p:nvPr/>
        </p:nvSpPr>
        <p:spPr>
          <a:xfrm>
            <a:off x="1650926" y="2406134"/>
            <a:ext cx="2247731" cy="369332"/>
          </a:xfrm>
          <a:prstGeom prst="rect">
            <a:avLst/>
          </a:prstGeom>
        </p:spPr>
        <p:txBody>
          <a:bodyPr wrap="none">
            <a:spAutoFit/>
          </a:bodyPr>
          <a:lstStyle/>
          <a:p>
            <a:r>
              <a:rPr lang="en-US" b="1" dirty="0">
                <a:solidFill>
                  <a:schemeClr val="bg1"/>
                </a:solidFill>
              </a:rPr>
              <a:t>Cured by psychology</a:t>
            </a:r>
          </a:p>
        </p:txBody>
      </p:sp>
      <p:sp>
        <p:nvSpPr>
          <p:cNvPr id="7" name="Rectangle 6"/>
          <p:cNvSpPr/>
          <p:nvPr/>
        </p:nvSpPr>
        <p:spPr>
          <a:xfrm>
            <a:off x="7147828" y="2221468"/>
            <a:ext cx="2829621" cy="369332"/>
          </a:xfrm>
          <a:prstGeom prst="rect">
            <a:avLst/>
          </a:prstGeom>
        </p:spPr>
        <p:txBody>
          <a:bodyPr wrap="none">
            <a:spAutoFit/>
          </a:bodyPr>
          <a:lstStyle/>
          <a:p>
            <a:r>
              <a:rPr lang="en-US" b="1" dirty="0">
                <a:solidFill>
                  <a:schemeClr val="bg1"/>
                </a:solidFill>
              </a:rPr>
              <a:t>Not cured </a:t>
            </a:r>
            <a:r>
              <a:rPr lang="en-US" b="1" dirty="0">
                <a:solidFill>
                  <a:schemeClr val="bg1"/>
                </a:solidFill>
                <a:sym typeface="Wingdings" panose="05000000000000000000" pitchFamily="2" charset="2"/>
              </a:rPr>
              <a:t> missed doses</a:t>
            </a:r>
            <a:endParaRPr lang="en-US" b="1" dirty="0">
              <a:solidFill>
                <a:schemeClr val="bg1"/>
              </a:solidFill>
            </a:endParaRPr>
          </a:p>
        </p:txBody>
      </p:sp>
    </p:spTree>
    <p:extLst>
      <p:ext uri="{BB962C8B-B14F-4D97-AF65-F5344CB8AC3E}">
        <p14:creationId xmlns:p14="http://schemas.microsoft.com/office/powerpoint/2010/main" val="1580089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confident are we?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03294" y="2445494"/>
            <a:ext cx="8983329" cy="3772426"/>
          </a:xfrm>
          <a:prstGeom prst="rect">
            <a:avLst/>
          </a:prstGeom>
        </p:spPr>
      </p:pic>
      <p:sp>
        <p:nvSpPr>
          <p:cNvPr id="5" name="Rectangle 4"/>
          <p:cNvSpPr/>
          <p:nvPr/>
        </p:nvSpPr>
        <p:spPr>
          <a:xfrm>
            <a:off x="4602401" y="2445494"/>
            <a:ext cx="2985113" cy="369332"/>
          </a:xfrm>
          <a:prstGeom prst="rect">
            <a:avLst/>
          </a:prstGeom>
        </p:spPr>
        <p:txBody>
          <a:bodyPr wrap="none">
            <a:spAutoFit/>
          </a:bodyPr>
          <a:lstStyle/>
          <a:p>
            <a:r>
              <a:rPr lang="en-US" b="1" dirty="0">
                <a:solidFill>
                  <a:schemeClr val="bg1"/>
                </a:solidFill>
              </a:rPr>
              <a:t>Random things may happen</a:t>
            </a:r>
          </a:p>
        </p:txBody>
      </p:sp>
    </p:spTree>
    <p:extLst>
      <p:ext uri="{BB962C8B-B14F-4D97-AF65-F5344CB8AC3E}">
        <p14:creationId xmlns:p14="http://schemas.microsoft.com/office/powerpoint/2010/main" val="440579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31794" y="1792936"/>
            <a:ext cx="9526329" cy="4934639"/>
          </a:xfrm>
          <a:prstGeom prst="rect">
            <a:avLst/>
          </a:prstGeom>
        </p:spPr>
      </p:pic>
    </p:spTree>
    <p:extLst>
      <p:ext uri="{BB962C8B-B14F-4D97-AF65-F5344CB8AC3E}">
        <p14:creationId xmlns:p14="http://schemas.microsoft.com/office/powerpoint/2010/main" val="2816936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how small?</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839710" y="1892835"/>
            <a:ext cx="8510498" cy="4965165"/>
          </a:xfrm>
          <a:prstGeom prst="rect">
            <a:avLst/>
          </a:prstGeom>
        </p:spPr>
      </p:pic>
      <p:sp>
        <p:nvSpPr>
          <p:cNvPr id="5" name="Rectangle 4"/>
          <p:cNvSpPr/>
          <p:nvPr/>
        </p:nvSpPr>
        <p:spPr>
          <a:xfrm>
            <a:off x="10478925" y="4006085"/>
            <a:ext cx="1516762" cy="461665"/>
          </a:xfrm>
          <a:prstGeom prst="rect">
            <a:avLst/>
          </a:prstGeom>
        </p:spPr>
        <p:txBody>
          <a:bodyPr wrap="none">
            <a:spAutoFit/>
          </a:bodyPr>
          <a:lstStyle/>
          <a:p>
            <a:r>
              <a:rPr lang="en-US" sz="2400" b="1" dirty="0"/>
              <a:t>Threshold</a:t>
            </a:r>
          </a:p>
        </p:txBody>
      </p:sp>
    </p:spTree>
    <p:extLst>
      <p:ext uri="{BB962C8B-B14F-4D97-AF65-F5344CB8AC3E}">
        <p14:creationId xmlns:p14="http://schemas.microsoft.com/office/powerpoint/2010/main" val="2182232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action/ null hypothesis world</a:t>
            </a:r>
            <a:endParaRPr lang="en-US" dirty="0"/>
          </a:p>
        </p:txBody>
      </p:sp>
      <p:sp>
        <p:nvSpPr>
          <p:cNvPr id="3" name="Content Placeholder 2"/>
          <p:cNvSpPr>
            <a:spLocks noGrp="1"/>
          </p:cNvSpPr>
          <p:nvPr>
            <p:ph idx="1"/>
          </p:nvPr>
        </p:nvSpPr>
        <p:spPr/>
        <p:txBody>
          <a:bodyPr/>
          <a:lstStyle/>
          <a:p>
            <a:r>
              <a:rPr lang="en-US" dirty="0" smtClean="0"/>
              <a:t>Probability that something strange like this happens  </a:t>
            </a:r>
            <a:endParaRPr lang="en-US" dirty="0"/>
          </a:p>
        </p:txBody>
      </p:sp>
    </p:spTree>
    <p:extLst>
      <p:ext uri="{BB962C8B-B14F-4D97-AF65-F5344CB8AC3E}">
        <p14:creationId xmlns:p14="http://schemas.microsoft.com/office/powerpoint/2010/main" val="2976726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3" name="Content Placeholder 2"/>
          <p:cNvSpPr>
            <a:spLocks noGrp="1"/>
          </p:cNvSpPr>
          <p:nvPr>
            <p:ph idx="1"/>
          </p:nvPr>
        </p:nvSpPr>
        <p:spPr/>
        <p:txBody>
          <a:bodyPr/>
          <a:lstStyle/>
          <a:p>
            <a:r>
              <a:rPr lang="en-US" dirty="0"/>
              <a:t>Hypothesis testing </a:t>
            </a:r>
            <a:endParaRPr lang="en-US" dirty="0" smtClean="0"/>
          </a:p>
          <a:p>
            <a:r>
              <a:rPr lang="en-US" dirty="0" smtClean="0"/>
              <a:t>P-</a:t>
            </a:r>
            <a:r>
              <a:rPr lang="en-US" dirty="0" err="1" smtClean="0"/>
              <a:t>valuse</a:t>
            </a:r>
            <a:endParaRPr lang="en-US" dirty="0" smtClean="0"/>
          </a:p>
          <a:p>
            <a:r>
              <a:rPr lang="en-US" dirty="0" smtClean="0"/>
              <a:t>Confidence interval </a:t>
            </a:r>
          </a:p>
          <a:p>
            <a:r>
              <a:rPr lang="en-US" dirty="0" smtClean="0"/>
              <a:t>Classical tests</a:t>
            </a:r>
          </a:p>
          <a:p>
            <a:r>
              <a:rPr lang="en-US" dirty="0"/>
              <a:t>Central limit theorem </a:t>
            </a:r>
            <a:endParaRPr lang="en-US" dirty="0" smtClean="0"/>
          </a:p>
          <a:p>
            <a:r>
              <a:rPr lang="en-US" dirty="0" smtClean="0"/>
              <a:t>bootstrapping </a:t>
            </a:r>
          </a:p>
          <a:p>
            <a:r>
              <a:rPr lang="en-US" dirty="0" smtClean="0"/>
              <a:t>Mobile game project</a:t>
            </a:r>
          </a:p>
          <a:p>
            <a:endParaRPr lang="en-US" dirty="0"/>
          </a:p>
        </p:txBody>
      </p:sp>
    </p:spTree>
    <p:extLst>
      <p:ext uri="{BB962C8B-B14F-4D97-AF65-F5344CB8AC3E}">
        <p14:creationId xmlns:p14="http://schemas.microsoft.com/office/powerpoint/2010/main" val="129921551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reason?</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461464" y="2638219"/>
            <a:ext cx="8926171" cy="2953162"/>
          </a:xfrm>
          <a:prstGeom prst="rect">
            <a:avLst/>
          </a:prstGeom>
        </p:spPr>
      </p:pic>
      <p:sp>
        <p:nvSpPr>
          <p:cNvPr id="6" name="Rectangle 5"/>
          <p:cNvSpPr/>
          <p:nvPr/>
        </p:nvSpPr>
        <p:spPr>
          <a:xfrm>
            <a:off x="7451039" y="6346523"/>
            <a:ext cx="2350323" cy="369332"/>
          </a:xfrm>
          <a:prstGeom prst="rect">
            <a:avLst/>
          </a:prstGeom>
        </p:spPr>
        <p:txBody>
          <a:bodyPr wrap="none">
            <a:spAutoFit/>
          </a:bodyPr>
          <a:lstStyle/>
          <a:p>
            <a:r>
              <a:rPr lang="en-US" b="1" dirty="0"/>
              <a:t>Null hypothesis world</a:t>
            </a:r>
          </a:p>
        </p:txBody>
      </p:sp>
    </p:spTree>
    <p:extLst>
      <p:ext uri="{BB962C8B-B14F-4D97-AF65-F5344CB8AC3E}">
        <p14:creationId xmlns:p14="http://schemas.microsoft.com/office/powerpoint/2010/main" val="2370504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Repeating experiment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50767" y="1970993"/>
            <a:ext cx="10088383" cy="4887007"/>
          </a:xfrm>
          <a:prstGeom prst="rect">
            <a:avLst/>
          </a:prstGeom>
        </p:spPr>
      </p:pic>
    </p:spTree>
    <p:extLst>
      <p:ext uri="{BB962C8B-B14F-4D97-AF65-F5344CB8AC3E}">
        <p14:creationId xmlns:p14="http://schemas.microsoft.com/office/powerpoint/2010/main" val="2461998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time… Just by chance</a:t>
            </a:r>
            <a:endParaRPr lang="en-US" dirty="0"/>
          </a:p>
        </p:txBody>
      </p:sp>
      <p:sp>
        <p:nvSpPr>
          <p:cNvPr id="3" name="Content Placeholder 2"/>
          <p:cNvSpPr>
            <a:spLocks noGrp="1"/>
          </p:cNvSpPr>
          <p:nvPr>
            <p:ph idx="1"/>
          </p:nvPr>
        </p:nvSpPr>
        <p:spPr/>
        <p:txBody>
          <a:bodyPr/>
          <a:lstStyle/>
          <a:p>
            <a:r>
              <a:rPr lang="en-US" dirty="0" smtClean="0"/>
              <a:t>    </a:t>
            </a:r>
            <a:endParaRPr lang="en-US" dirty="0"/>
          </a:p>
        </p:txBody>
      </p:sp>
      <p:pic>
        <p:nvPicPr>
          <p:cNvPr id="4" name="Picture 3"/>
          <p:cNvPicPr>
            <a:picLocks noChangeAspect="1"/>
          </p:cNvPicPr>
          <p:nvPr/>
        </p:nvPicPr>
        <p:blipFill>
          <a:blip r:embed="rId3"/>
          <a:stretch>
            <a:fillRect/>
          </a:stretch>
        </p:blipFill>
        <p:spPr>
          <a:xfrm>
            <a:off x="1774768" y="2626132"/>
            <a:ext cx="8640381" cy="3810532"/>
          </a:xfrm>
          <a:prstGeom prst="rect">
            <a:avLst/>
          </a:prstGeom>
        </p:spPr>
      </p:pic>
      <p:sp>
        <p:nvSpPr>
          <p:cNvPr id="5" name="Rectangle 4"/>
          <p:cNvSpPr/>
          <p:nvPr/>
        </p:nvSpPr>
        <p:spPr>
          <a:xfrm>
            <a:off x="3388319" y="2038056"/>
            <a:ext cx="6524478" cy="646331"/>
          </a:xfrm>
          <a:prstGeom prst="rect">
            <a:avLst/>
          </a:prstGeom>
        </p:spPr>
        <p:txBody>
          <a:bodyPr wrap="none">
            <a:spAutoFit/>
          </a:bodyPr>
          <a:lstStyle/>
          <a:p>
            <a:r>
              <a:rPr lang="en-US" b="1" dirty="0" smtClean="0"/>
              <a:t>Conclusion : Different groups                                     </a:t>
            </a:r>
            <a:r>
              <a:rPr lang="en-US" b="1" dirty="0" smtClean="0">
                <a:solidFill>
                  <a:srgbClr val="FFFF00"/>
                </a:solidFill>
              </a:rPr>
              <a:t>FALSE POSITIVE</a:t>
            </a:r>
          </a:p>
          <a:p>
            <a:endParaRPr lang="en-US" b="1" dirty="0"/>
          </a:p>
        </p:txBody>
      </p:sp>
    </p:spTree>
    <p:extLst>
      <p:ext uri="{BB962C8B-B14F-4D97-AF65-F5344CB8AC3E}">
        <p14:creationId xmlns:p14="http://schemas.microsoft.com/office/powerpoint/2010/main" val="2434498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0.05 threshold</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5% of times, this would happen just by chance</a:t>
            </a:r>
            <a:endParaRPr lang="en-US" dirty="0"/>
          </a:p>
        </p:txBody>
      </p:sp>
      <p:pic>
        <p:nvPicPr>
          <p:cNvPr id="4" name="Picture 3"/>
          <p:cNvPicPr>
            <a:picLocks noChangeAspect="1"/>
          </p:cNvPicPr>
          <p:nvPr/>
        </p:nvPicPr>
        <p:blipFill>
          <a:blip r:embed="rId2"/>
          <a:stretch>
            <a:fillRect/>
          </a:stretch>
        </p:blipFill>
        <p:spPr>
          <a:xfrm>
            <a:off x="1193932" y="2352461"/>
            <a:ext cx="9793067" cy="3067478"/>
          </a:xfrm>
          <a:prstGeom prst="rect">
            <a:avLst/>
          </a:prstGeom>
        </p:spPr>
      </p:pic>
    </p:spTree>
    <p:extLst>
      <p:ext uri="{BB962C8B-B14F-4D97-AF65-F5344CB8AC3E}">
        <p14:creationId xmlns:p14="http://schemas.microsoft.com/office/powerpoint/2010/main" val="507651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 between groups</a:t>
            </a:r>
            <a:endParaRPr lang="en-US" dirty="0"/>
          </a:p>
        </p:txBody>
      </p:sp>
      <p:sp>
        <p:nvSpPr>
          <p:cNvPr id="3" name="Content Placeholder 2"/>
          <p:cNvSpPr>
            <a:spLocks noGrp="1"/>
          </p:cNvSpPr>
          <p:nvPr>
            <p:ph idx="1"/>
          </p:nvPr>
        </p:nvSpPr>
        <p:spPr/>
        <p:txBody>
          <a:bodyPr>
            <a:normAutofit fontScale="92500" lnSpcReduction="10000"/>
          </a:bodyPr>
          <a:lstStyle/>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endParaRPr lang="en-US" dirty="0" smtClean="0"/>
          </a:p>
          <a:p>
            <a:pPr marL="0" indent="0">
              <a:buNone/>
            </a:pPr>
            <a:r>
              <a:rPr lang="en-US" dirty="0" smtClean="0"/>
              <a:t>5</a:t>
            </a:r>
            <a:r>
              <a:rPr lang="en-US" dirty="0"/>
              <a:t>% of times, this would happen just by chance</a:t>
            </a:r>
          </a:p>
          <a:p>
            <a:endParaRPr lang="en-US" dirty="0"/>
          </a:p>
        </p:txBody>
      </p:sp>
      <p:pic>
        <p:nvPicPr>
          <p:cNvPr id="4" name="Picture 3"/>
          <p:cNvPicPr>
            <a:picLocks noChangeAspect="1"/>
          </p:cNvPicPr>
          <p:nvPr/>
        </p:nvPicPr>
        <p:blipFill>
          <a:blip r:embed="rId3"/>
          <a:stretch>
            <a:fillRect/>
          </a:stretch>
        </p:blipFill>
        <p:spPr>
          <a:xfrm>
            <a:off x="1455636" y="2204827"/>
            <a:ext cx="9278645" cy="3019846"/>
          </a:xfrm>
          <a:prstGeom prst="rect">
            <a:avLst/>
          </a:prstGeom>
        </p:spPr>
      </p:pic>
    </p:spTree>
    <p:extLst>
      <p:ext uri="{BB962C8B-B14F-4D97-AF65-F5344CB8AC3E}">
        <p14:creationId xmlns:p14="http://schemas.microsoft.com/office/powerpoint/2010/main" val="423505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Critical drug!</a:t>
            </a:r>
            <a:endParaRPr lang="en-US" dirty="0"/>
          </a:p>
        </p:txBody>
      </p:sp>
      <p:sp>
        <p:nvSpPr>
          <p:cNvPr id="3" name="Content Placeholder 2"/>
          <p:cNvSpPr>
            <a:spLocks noGrp="1"/>
          </p:cNvSpPr>
          <p:nvPr>
            <p:ph idx="1"/>
          </p:nvPr>
        </p:nvSpPr>
        <p:spPr/>
        <p:txBody>
          <a:bodyPr/>
          <a:lstStyle/>
          <a:p>
            <a:r>
              <a:rPr lang="en-US" dirty="0" smtClean="0"/>
              <a:t>0.01 threshold  </a:t>
            </a:r>
          </a:p>
          <a:p>
            <a:r>
              <a:rPr lang="en-US" dirty="0" smtClean="0"/>
              <a:t>  1 False positive every 100 experiments</a:t>
            </a:r>
            <a:endParaRPr lang="en-US" dirty="0"/>
          </a:p>
        </p:txBody>
      </p:sp>
      <p:pic>
        <p:nvPicPr>
          <p:cNvPr id="4" name="Picture 3"/>
          <p:cNvPicPr>
            <a:picLocks noChangeAspect="1"/>
          </p:cNvPicPr>
          <p:nvPr/>
        </p:nvPicPr>
        <p:blipFill>
          <a:blip r:embed="rId3"/>
          <a:stretch>
            <a:fillRect/>
          </a:stretch>
        </p:blipFill>
        <p:spPr>
          <a:xfrm>
            <a:off x="1579479" y="3140916"/>
            <a:ext cx="9030960" cy="3077004"/>
          </a:xfrm>
          <a:prstGeom prst="rect">
            <a:avLst/>
          </a:prstGeom>
        </p:spPr>
      </p:pic>
    </p:spTree>
    <p:extLst>
      <p:ext uri="{BB962C8B-B14F-4D97-AF65-F5344CB8AC3E}">
        <p14:creationId xmlns:p14="http://schemas.microsoft.com/office/powerpoint/2010/main" val="1415774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Ice cream arrival on time</a:t>
            </a:r>
            <a:endParaRPr lang="en-US" dirty="0"/>
          </a:p>
        </p:txBody>
      </p:sp>
      <p:sp>
        <p:nvSpPr>
          <p:cNvPr id="3" name="Content Placeholder 2"/>
          <p:cNvSpPr>
            <a:spLocks noGrp="1"/>
          </p:cNvSpPr>
          <p:nvPr>
            <p:ph idx="1"/>
          </p:nvPr>
        </p:nvSpPr>
        <p:spPr/>
        <p:txBody>
          <a:bodyPr/>
          <a:lstStyle/>
          <a:p>
            <a:r>
              <a:rPr lang="en-US" dirty="0" smtClean="0"/>
              <a:t>0.2 threshold</a:t>
            </a:r>
          </a:p>
          <a:p>
            <a:r>
              <a:rPr lang="en-US" dirty="0" smtClean="0"/>
              <a:t>20 False positive every 100 experiments</a:t>
            </a:r>
            <a:endParaRPr lang="en-US" dirty="0"/>
          </a:p>
        </p:txBody>
      </p:sp>
      <p:pic>
        <p:nvPicPr>
          <p:cNvPr id="4" name="Picture 3"/>
          <p:cNvPicPr>
            <a:picLocks noChangeAspect="1"/>
          </p:cNvPicPr>
          <p:nvPr/>
        </p:nvPicPr>
        <p:blipFill>
          <a:blip r:embed="rId2"/>
          <a:stretch>
            <a:fillRect/>
          </a:stretch>
        </p:blipFill>
        <p:spPr>
          <a:xfrm>
            <a:off x="947061" y="3331081"/>
            <a:ext cx="9688277" cy="3105583"/>
          </a:xfrm>
          <a:prstGeom prst="rect">
            <a:avLst/>
          </a:prstGeom>
        </p:spPr>
      </p:pic>
    </p:spTree>
    <p:extLst>
      <p:ext uri="{BB962C8B-B14F-4D97-AF65-F5344CB8AC3E}">
        <p14:creationId xmlns:p14="http://schemas.microsoft.com/office/powerpoint/2010/main" val="4282895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line</a:t>
            </a:r>
            <a:endParaRPr lang="en-US" dirty="0"/>
          </a:p>
        </p:txBody>
      </p:sp>
      <p:sp>
        <p:nvSpPr>
          <p:cNvPr id="3" name="Content Placeholder 2"/>
          <p:cNvSpPr>
            <a:spLocks noGrp="1"/>
          </p:cNvSpPr>
          <p:nvPr>
            <p:ph idx="1"/>
          </p:nvPr>
        </p:nvSpPr>
        <p:spPr/>
        <p:txBody>
          <a:bodyPr/>
          <a:lstStyle/>
          <a:p>
            <a:r>
              <a:rPr lang="en-US" dirty="0" smtClean="0"/>
              <a:t>Threshold 0.01</a:t>
            </a:r>
            <a:endParaRPr lang="en-US" dirty="0"/>
          </a:p>
        </p:txBody>
      </p:sp>
      <p:pic>
        <p:nvPicPr>
          <p:cNvPr id="4" name="Picture 3"/>
          <p:cNvPicPr>
            <a:picLocks noChangeAspect="1"/>
          </p:cNvPicPr>
          <p:nvPr/>
        </p:nvPicPr>
        <p:blipFill>
          <a:blip r:embed="rId3"/>
          <a:stretch>
            <a:fillRect/>
          </a:stretch>
        </p:blipFill>
        <p:spPr>
          <a:xfrm>
            <a:off x="1202919" y="2921448"/>
            <a:ext cx="9078592" cy="3515216"/>
          </a:xfrm>
          <a:prstGeom prst="rect">
            <a:avLst/>
          </a:prstGeom>
        </p:spPr>
      </p:pic>
    </p:spTree>
    <p:extLst>
      <p:ext uri="{BB962C8B-B14F-4D97-AF65-F5344CB8AC3E}">
        <p14:creationId xmlns:p14="http://schemas.microsoft.com/office/powerpoint/2010/main" val="2934534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the decision for threshold!</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68833" y="2779395"/>
            <a:ext cx="5252252" cy="3438525"/>
          </a:xfrm>
          <a:prstGeom prst="rect">
            <a:avLst/>
          </a:prstGeom>
        </p:spPr>
      </p:pic>
    </p:spTree>
    <p:extLst>
      <p:ext uri="{BB962C8B-B14F-4D97-AF65-F5344CB8AC3E}">
        <p14:creationId xmlns:p14="http://schemas.microsoft.com/office/powerpoint/2010/main" val="4178508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more tip</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52550" y="2247639"/>
            <a:ext cx="8954750" cy="3734321"/>
          </a:xfrm>
          <a:prstGeom prst="rect">
            <a:avLst/>
          </a:prstGeom>
        </p:spPr>
      </p:pic>
      <p:sp>
        <p:nvSpPr>
          <p:cNvPr id="6" name="Rectangle 5"/>
          <p:cNvSpPr/>
          <p:nvPr/>
        </p:nvSpPr>
        <p:spPr>
          <a:xfrm>
            <a:off x="4305300" y="2986385"/>
            <a:ext cx="3352800" cy="923330"/>
          </a:xfrm>
          <a:prstGeom prst="rect">
            <a:avLst/>
          </a:prstGeom>
        </p:spPr>
        <p:txBody>
          <a:bodyPr wrap="square">
            <a:spAutoFit/>
          </a:bodyPr>
          <a:lstStyle/>
          <a:p>
            <a:r>
              <a:rPr lang="en-US" dirty="0">
                <a:solidFill>
                  <a:srgbClr val="FF0000"/>
                </a:solidFill>
              </a:rPr>
              <a:t>8% diff</a:t>
            </a:r>
          </a:p>
          <a:p>
            <a:r>
              <a:rPr lang="en-US" dirty="0" smtClean="0">
                <a:solidFill>
                  <a:srgbClr val="FF0000"/>
                </a:solidFill>
              </a:rPr>
              <a:t>p </a:t>
            </a:r>
            <a:r>
              <a:rPr lang="en-US" dirty="0">
                <a:solidFill>
                  <a:srgbClr val="FF0000"/>
                </a:solidFill>
              </a:rPr>
              <a:t>= 0.24</a:t>
            </a:r>
          </a:p>
          <a:p>
            <a:endParaRPr lang="en-US" dirty="0">
              <a:solidFill>
                <a:srgbClr val="FF0000"/>
              </a:solidFill>
            </a:endParaRPr>
          </a:p>
        </p:txBody>
      </p:sp>
    </p:spTree>
    <p:extLst>
      <p:ext uri="{BB962C8B-B14F-4D97-AF65-F5344CB8AC3E}">
        <p14:creationId xmlns:p14="http://schemas.microsoft.com/office/powerpoint/2010/main" val="3991080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 is the purpose ? </a:t>
            </a:r>
            <a:endParaRPr lang="en-US" dirty="0"/>
          </a:p>
        </p:txBody>
      </p:sp>
      <p:sp>
        <p:nvSpPr>
          <p:cNvPr id="3" name="Content Placeholder 2"/>
          <p:cNvSpPr>
            <a:spLocks noGrp="1"/>
          </p:cNvSpPr>
          <p:nvPr>
            <p:ph idx="1"/>
          </p:nvPr>
        </p:nvSpPr>
        <p:spPr/>
        <p:txBody>
          <a:bodyPr/>
          <a:lstStyle/>
          <a:p>
            <a:pPr marL="0" indent="0">
              <a:buNone/>
            </a:pPr>
            <a:r>
              <a:rPr lang="ar-EG" b="1" dirty="0" smtClean="0"/>
              <a:t>انتي جاية اشتغلي ايه؟</a:t>
            </a:r>
            <a:endParaRPr lang="en-US" b="1" dirty="0"/>
          </a:p>
        </p:txBody>
      </p:sp>
      <p:sp>
        <p:nvSpPr>
          <p:cNvPr id="4" name="Date Placeholder 3"/>
          <p:cNvSpPr>
            <a:spLocks noGrp="1"/>
          </p:cNvSpPr>
          <p:nvPr>
            <p:ph type="dt" sz="half" idx="10"/>
          </p:nvPr>
        </p:nvSpPr>
        <p:spPr/>
        <p:txBody>
          <a:bodyPr/>
          <a:lstStyle/>
          <a:p>
            <a:fld id="{B6AAF0D6-F674-4521-A652-098C87057E75}" type="datetime1">
              <a:rPr lang="en-US" smtClean="0"/>
              <a:t>2021-07-28</a:t>
            </a:fld>
            <a:endParaRPr lang="en-US"/>
          </a:p>
        </p:txBody>
      </p:sp>
      <p:sp>
        <p:nvSpPr>
          <p:cNvPr id="5" name="Footer Placeholder 4"/>
          <p:cNvSpPr>
            <a:spLocks noGrp="1"/>
          </p:cNvSpPr>
          <p:nvPr>
            <p:ph type="ftr" sz="quarter" idx="11"/>
          </p:nvPr>
        </p:nvSpPr>
        <p:spPr/>
        <p:txBody>
          <a:bodyPr/>
          <a:lstStyle/>
          <a:p>
            <a:r>
              <a:rPr lang="en-US" dirty="0" smtClean="0"/>
              <a:t> </a:t>
            </a:r>
            <a:endParaRPr lang="en-US" dirty="0"/>
          </a:p>
        </p:txBody>
      </p:sp>
      <p:sp>
        <p:nvSpPr>
          <p:cNvPr id="6" name="Slide Number Placeholder 5"/>
          <p:cNvSpPr>
            <a:spLocks noGrp="1"/>
          </p:cNvSpPr>
          <p:nvPr>
            <p:ph type="sldNum" sz="quarter" idx="12"/>
          </p:nvPr>
        </p:nvSpPr>
        <p:spPr/>
        <p:txBody>
          <a:bodyPr/>
          <a:lstStyle/>
          <a:p>
            <a:fld id="{88910C2D-E969-45E3-A3FF-4E417EA3124A}" type="slidenum">
              <a:rPr lang="en-US" smtClean="0"/>
              <a:t>8</a:t>
            </a:fld>
            <a:endParaRPr lang="en-US" dirty="0"/>
          </a:p>
        </p:txBody>
      </p:sp>
      <p:pic>
        <p:nvPicPr>
          <p:cNvPr id="8" name="Picture 7"/>
          <p:cNvPicPr>
            <a:picLocks noChangeAspect="1"/>
          </p:cNvPicPr>
          <p:nvPr/>
        </p:nvPicPr>
        <p:blipFill>
          <a:blip r:embed="rId3"/>
          <a:stretch>
            <a:fillRect/>
          </a:stretch>
        </p:blipFill>
        <p:spPr>
          <a:xfrm>
            <a:off x="4762500" y="1988638"/>
            <a:ext cx="7277745" cy="4480922"/>
          </a:xfrm>
          <a:prstGeom prst="rect">
            <a:avLst/>
          </a:prstGeom>
        </p:spPr>
      </p:pic>
    </p:spTree>
    <p:extLst>
      <p:ext uri="{BB962C8B-B14F-4D97-AF65-F5344CB8AC3E}">
        <p14:creationId xmlns:p14="http://schemas.microsoft.com/office/powerpoint/2010/main" val="3166701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712231"/>
            <a:ext cx="9288171" cy="3505689"/>
          </a:xfrm>
          <a:prstGeom prst="rect">
            <a:avLst/>
          </a:prstGeom>
        </p:spPr>
      </p:pic>
      <p:sp>
        <p:nvSpPr>
          <p:cNvPr id="5" name="Rectangle 4"/>
          <p:cNvSpPr/>
          <p:nvPr/>
        </p:nvSpPr>
        <p:spPr>
          <a:xfrm>
            <a:off x="5314950" y="3220135"/>
            <a:ext cx="6096000" cy="646331"/>
          </a:xfrm>
          <a:prstGeom prst="rect">
            <a:avLst/>
          </a:prstGeom>
        </p:spPr>
        <p:txBody>
          <a:bodyPr>
            <a:spAutoFit/>
          </a:bodyPr>
          <a:lstStyle/>
          <a:p>
            <a:r>
              <a:rPr lang="en-US" b="1" dirty="0">
                <a:solidFill>
                  <a:srgbClr val="FF0000"/>
                </a:solidFill>
              </a:rPr>
              <a:t>1% diff</a:t>
            </a:r>
          </a:p>
          <a:p>
            <a:r>
              <a:rPr lang="en-US" b="1" dirty="0">
                <a:solidFill>
                  <a:srgbClr val="FF0000"/>
                </a:solidFill>
              </a:rPr>
              <a:t>p = 0.04</a:t>
            </a:r>
          </a:p>
        </p:txBody>
      </p:sp>
    </p:spTree>
    <p:extLst>
      <p:ext uri="{BB962C8B-B14F-4D97-AF65-F5344CB8AC3E}">
        <p14:creationId xmlns:p14="http://schemas.microsoft.com/office/powerpoint/2010/main" val="2209290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t>
            </a:r>
            <a:endParaRPr lang="en-US" dirty="0"/>
          </a:p>
        </p:txBody>
      </p:sp>
      <p:sp>
        <p:nvSpPr>
          <p:cNvPr id="3" name="Content Placeholder 2"/>
          <p:cNvSpPr>
            <a:spLocks noGrp="1"/>
          </p:cNvSpPr>
          <p:nvPr>
            <p:ph idx="1"/>
          </p:nvPr>
        </p:nvSpPr>
        <p:spPr/>
        <p:txBody>
          <a:bodyPr/>
          <a:lstStyle/>
          <a:p>
            <a:r>
              <a:rPr lang="en-US" dirty="0" smtClean="0"/>
              <a:t>P value is an element of surprise, not a measure of difference. </a:t>
            </a:r>
            <a:endParaRPr lang="en-US" dirty="0"/>
          </a:p>
        </p:txBody>
      </p:sp>
      <p:pic>
        <p:nvPicPr>
          <p:cNvPr id="4" name="Picture 3"/>
          <p:cNvPicPr>
            <a:picLocks noChangeAspect="1"/>
          </p:cNvPicPr>
          <p:nvPr/>
        </p:nvPicPr>
        <p:blipFill>
          <a:blip r:embed="rId3"/>
          <a:stretch>
            <a:fillRect/>
          </a:stretch>
        </p:blipFill>
        <p:spPr>
          <a:xfrm>
            <a:off x="438150" y="3123679"/>
            <a:ext cx="5048250" cy="3734321"/>
          </a:xfrm>
          <a:prstGeom prst="rect">
            <a:avLst/>
          </a:prstGeom>
        </p:spPr>
      </p:pic>
      <p:pic>
        <p:nvPicPr>
          <p:cNvPr id="5" name="Picture 4"/>
          <p:cNvPicPr>
            <a:picLocks noChangeAspect="1"/>
          </p:cNvPicPr>
          <p:nvPr/>
        </p:nvPicPr>
        <p:blipFill>
          <a:blip r:embed="rId4"/>
          <a:stretch>
            <a:fillRect/>
          </a:stretch>
        </p:blipFill>
        <p:spPr>
          <a:xfrm>
            <a:off x="6094959" y="3237996"/>
            <a:ext cx="5500599" cy="3620004"/>
          </a:xfrm>
          <a:prstGeom prst="rect">
            <a:avLst/>
          </a:prstGeom>
        </p:spPr>
      </p:pic>
    </p:spTree>
    <p:extLst>
      <p:ext uri="{BB962C8B-B14F-4D97-AF65-F5344CB8AC3E}">
        <p14:creationId xmlns:p14="http://schemas.microsoft.com/office/powerpoint/2010/main" val="2596231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33179" y="2547814"/>
            <a:ext cx="6925642" cy="1762371"/>
          </a:xfrm>
          <a:prstGeom prst="rect">
            <a:avLst/>
          </a:prstGeom>
        </p:spPr>
      </p:pic>
    </p:spTree>
    <p:extLst>
      <p:ext uri="{BB962C8B-B14F-4D97-AF65-F5344CB8AC3E}">
        <p14:creationId xmlns:p14="http://schemas.microsoft.com/office/powerpoint/2010/main" val="2683287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3562350" y="2771683"/>
            <a:ext cx="4315073" cy="1592192"/>
          </a:xfrm>
          <a:prstGeom prst="rect">
            <a:avLst/>
          </a:prstGeom>
        </p:spPr>
      </p:pic>
    </p:spTree>
    <p:extLst>
      <p:ext uri="{BB962C8B-B14F-4D97-AF65-F5344CB8AC3E}">
        <p14:creationId xmlns:p14="http://schemas.microsoft.com/office/powerpoint/2010/main" val="87441491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sided p value</a:t>
            </a:r>
            <a:endParaRPr lang="en-US" dirty="0"/>
          </a:p>
        </p:txBody>
      </p:sp>
      <p:sp>
        <p:nvSpPr>
          <p:cNvPr id="3" name="Content Placeholder 2"/>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6094959" y="1649091"/>
            <a:ext cx="5792008" cy="2219636"/>
          </a:xfrm>
          <a:prstGeom prst="rect">
            <a:avLst/>
          </a:prstGeom>
        </p:spPr>
      </p:pic>
      <p:pic>
        <p:nvPicPr>
          <p:cNvPr id="8" name="Picture 7"/>
          <p:cNvPicPr>
            <a:picLocks noChangeAspect="1"/>
          </p:cNvPicPr>
          <p:nvPr/>
        </p:nvPicPr>
        <p:blipFill>
          <a:blip r:embed="rId3"/>
          <a:stretch>
            <a:fillRect/>
          </a:stretch>
        </p:blipFill>
        <p:spPr>
          <a:xfrm>
            <a:off x="6094959" y="3951241"/>
            <a:ext cx="5792008" cy="1552792"/>
          </a:xfrm>
          <a:prstGeom prst="rect">
            <a:avLst/>
          </a:prstGeom>
        </p:spPr>
      </p:pic>
      <p:pic>
        <p:nvPicPr>
          <p:cNvPr id="9" name="Picture 8"/>
          <p:cNvPicPr>
            <a:picLocks noChangeAspect="1"/>
          </p:cNvPicPr>
          <p:nvPr/>
        </p:nvPicPr>
        <p:blipFill>
          <a:blip r:embed="rId4"/>
          <a:stretch>
            <a:fillRect/>
          </a:stretch>
        </p:blipFill>
        <p:spPr>
          <a:xfrm>
            <a:off x="6094959" y="5586547"/>
            <a:ext cx="5792008" cy="1076475"/>
          </a:xfrm>
          <a:prstGeom prst="rect">
            <a:avLst/>
          </a:prstGeom>
        </p:spPr>
      </p:pic>
    </p:spTree>
    <p:extLst>
      <p:ext uri="{BB962C8B-B14F-4D97-AF65-F5344CB8AC3E}">
        <p14:creationId xmlns:p14="http://schemas.microsoft.com/office/powerpoint/2010/main" val="370761386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2011680"/>
            <a:ext cx="9916909" cy="4677428"/>
          </a:xfrm>
          <a:prstGeom prst="rect">
            <a:avLst/>
          </a:prstGeom>
        </p:spPr>
      </p:pic>
    </p:spTree>
    <p:extLst>
      <p:ext uri="{BB962C8B-B14F-4D97-AF65-F5344CB8AC3E}">
        <p14:creationId xmlns:p14="http://schemas.microsoft.com/office/powerpoint/2010/main" val="196267738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add part2?</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094959" y="2011680"/>
            <a:ext cx="5725324" cy="4439270"/>
          </a:xfrm>
          <a:prstGeom prst="rect">
            <a:avLst/>
          </a:prstGeom>
        </p:spPr>
      </p:pic>
      <p:pic>
        <p:nvPicPr>
          <p:cNvPr id="5" name="Picture 4"/>
          <p:cNvPicPr>
            <a:picLocks noChangeAspect="1"/>
          </p:cNvPicPr>
          <p:nvPr/>
        </p:nvPicPr>
        <p:blipFill>
          <a:blip r:embed="rId4"/>
          <a:stretch>
            <a:fillRect/>
          </a:stretch>
        </p:blipFill>
        <p:spPr>
          <a:xfrm>
            <a:off x="0" y="2011680"/>
            <a:ext cx="2867299" cy="2129052"/>
          </a:xfrm>
          <a:prstGeom prst="rect">
            <a:avLst/>
          </a:prstGeom>
        </p:spPr>
      </p:pic>
      <p:pic>
        <p:nvPicPr>
          <p:cNvPr id="6" name="Picture 2" descr="دبل فرح | مجلة سيدتي"/>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1342" y="4572000"/>
            <a:ext cx="3372158" cy="2148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13291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add part2?</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094959" y="2011680"/>
            <a:ext cx="5725324" cy="4439270"/>
          </a:xfrm>
          <a:prstGeom prst="rect">
            <a:avLst/>
          </a:prstGeom>
        </p:spPr>
      </p:pic>
      <p:pic>
        <p:nvPicPr>
          <p:cNvPr id="7" name="Picture 6"/>
          <p:cNvPicPr>
            <a:picLocks noChangeAspect="1"/>
          </p:cNvPicPr>
          <p:nvPr/>
        </p:nvPicPr>
        <p:blipFill>
          <a:blip r:embed="rId4"/>
          <a:stretch>
            <a:fillRect/>
          </a:stretch>
        </p:blipFill>
        <p:spPr>
          <a:xfrm>
            <a:off x="369635" y="2011680"/>
            <a:ext cx="5250115" cy="3553321"/>
          </a:xfrm>
          <a:prstGeom prst="rect">
            <a:avLst/>
          </a:prstGeom>
        </p:spPr>
      </p:pic>
      <p:sp>
        <p:nvSpPr>
          <p:cNvPr id="8" name="Rectangle 7"/>
          <p:cNvSpPr/>
          <p:nvPr/>
        </p:nvSpPr>
        <p:spPr>
          <a:xfrm>
            <a:off x="1046374" y="6217920"/>
            <a:ext cx="1630575" cy="369332"/>
          </a:xfrm>
          <a:prstGeom prst="rect">
            <a:avLst/>
          </a:prstGeom>
        </p:spPr>
        <p:txBody>
          <a:bodyPr wrap="none">
            <a:spAutoFit/>
          </a:bodyPr>
          <a:lstStyle/>
          <a:p>
            <a:r>
              <a:rPr lang="en-US" b="1" dirty="0"/>
              <a:t>Equally as rare</a:t>
            </a:r>
          </a:p>
        </p:txBody>
      </p:sp>
    </p:spTree>
    <p:extLst>
      <p:ext uri="{BB962C8B-B14F-4D97-AF65-F5344CB8AC3E}">
        <p14:creationId xmlns:p14="http://schemas.microsoft.com/office/powerpoint/2010/main" val="40281297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add part3?</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5819345" y="2242831"/>
            <a:ext cx="6154009" cy="4391638"/>
          </a:xfrm>
          <a:prstGeom prst="rect">
            <a:avLst/>
          </a:prstGeom>
        </p:spPr>
      </p:pic>
      <p:pic>
        <p:nvPicPr>
          <p:cNvPr id="6" name="Picture 5"/>
          <p:cNvPicPr>
            <a:picLocks noChangeAspect="1"/>
          </p:cNvPicPr>
          <p:nvPr/>
        </p:nvPicPr>
        <p:blipFill>
          <a:blip r:embed="rId4"/>
          <a:stretch>
            <a:fillRect/>
          </a:stretch>
        </p:blipFill>
        <p:spPr>
          <a:xfrm>
            <a:off x="216564" y="2242831"/>
            <a:ext cx="5124450" cy="3677163"/>
          </a:xfrm>
          <a:prstGeom prst="rect">
            <a:avLst/>
          </a:prstGeom>
        </p:spPr>
      </p:pic>
      <p:sp>
        <p:nvSpPr>
          <p:cNvPr id="7" name="Rectangle 6"/>
          <p:cNvSpPr/>
          <p:nvPr/>
        </p:nvSpPr>
        <p:spPr>
          <a:xfrm>
            <a:off x="484551" y="6369889"/>
            <a:ext cx="3988592" cy="369332"/>
          </a:xfrm>
          <a:prstGeom prst="rect">
            <a:avLst/>
          </a:prstGeom>
        </p:spPr>
        <p:txBody>
          <a:bodyPr wrap="none">
            <a:spAutoFit/>
          </a:bodyPr>
          <a:lstStyle/>
          <a:p>
            <a:r>
              <a:rPr lang="en-US" b="1" dirty="0"/>
              <a:t>More flowers are rarer than this flower</a:t>
            </a:r>
          </a:p>
        </p:txBody>
      </p:sp>
    </p:spTree>
    <p:extLst>
      <p:ext uri="{BB962C8B-B14F-4D97-AF65-F5344CB8AC3E}">
        <p14:creationId xmlns:p14="http://schemas.microsoft.com/office/powerpoint/2010/main" val="80664083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33298" y="2578501"/>
            <a:ext cx="2353003" cy="3858163"/>
          </a:xfrm>
          <a:prstGeom prst="rect">
            <a:avLst/>
          </a:prstGeom>
        </p:spPr>
      </p:pic>
      <p:pic>
        <p:nvPicPr>
          <p:cNvPr id="5" name="Picture 4"/>
          <p:cNvPicPr>
            <a:picLocks noChangeAspect="1"/>
          </p:cNvPicPr>
          <p:nvPr/>
        </p:nvPicPr>
        <p:blipFill>
          <a:blip r:embed="rId3"/>
          <a:stretch>
            <a:fillRect/>
          </a:stretch>
        </p:blipFill>
        <p:spPr>
          <a:xfrm>
            <a:off x="4083600" y="2578501"/>
            <a:ext cx="7073020" cy="3038899"/>
          </a:xfrm>
          <a:prstGeom prst="rect">
            <a:avLst/>
          </a:prstGeom>
        </p:spPr>
      </p:pic>
    </p:spTree>
    <p:extLst>
      <p:ext uri="{BB962C8B-B14F-4D97-AF65-F5344CB8AC3E}">
        <p14:creationId xmlns:p14="http://schemas.microsoft.com/office/powerpoint/2010/main" val="30571328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6" name="Date Placeholder 5"/>
          <p:cNvSpPr>
            <a:spLocks noGrp="1"/>
          </p:cNvSpPr>
          <p:nvPr>
            <p:ph type="dt" sz="half" idx="10"/>
          </p:nvPr>
        </p:nvSpPr>
        <p:spPr/>
        <p:txBody>
          <a:bodyPr/>
          <a:lstStyle/>
          <a:p>
            <a:fld id="{BDB7DA23-A874-480A-9299-6EF83756F7C6}" type="datetime1">
              <a:rPr lang="en-US" smtClean="0"/>
              <a:t>2021-07-28</a:t>
            </a:fld>
            <a:endParaRPr lang="en-US"/>
          </a:p>
        </p:txBody>
      </p:sp>
      <p:sp>
        <p:nvSpPr>
          <p:cNvPr id="7" name="Footer Placeholder 6"/>
          <p:cNvSpPr>
            <a:spLocks noGrp="1"/>
          </p:cNvSpPr>
          <p:nvPr>
            <p:ph type="ftr" sz="quarter" idx="11"/>
          </p:nvPr>
        </p:nvSpPr>
        <p:spPr/>
        <p:txBody>
          <a:bodyPr/>
          <a:lstStyle/>
          <a:p>
            <a:r>
              <a:rPr lang="en-US" smtClean="0"/>
              <a:t>Source: </a:t>
            </a:r>
            <a:endParaRPr lang="en-US" dirty="0"/>
          </a:p>
        </p:txBody>
      </p:sp>
      <p:sp>
        <p:nvSpPr>
          <p:cNvPr id="4" name="Slide Number Placeholder 3"/>
          <p:cNvSpPr>
            <a:spLocks noGrp="1"/>
          </p:cNvSpPr>
          <p:nvPr>
            <p:ph type="sldNum" sz="quarter" idx="12"/>
          </p:nvPr>
        </p:nvSpPr>
        <p:spPr/>
        <p:txBody>
          <a:bodyPr/>
          <a:lstStyle/>
          <a:p>
            <a:fld id="{88910C2D-E969-45E3-A3FF-4E417EA3124A}" type="slidenum">
              <a:rPr lang="en-US" smtClean="0"/>
              <a:t>9</a:t>
            </a:fld>
            <a:endParaRPr lang="en-US" dirty="0"/>
          </a:p>
        </p:txBody>
      </p:sp>
      <p:pic>
        <p:nvPicPr>
          <p:cNvPr id="6146" name="Picture 2" descr="Image result for comparing op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5180" y="2813695"/>
            <a:ext cx="4538620" cy="34218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365043" y="2813695"/>
            <a:ext cx="4466146" cy="3363268"/>
          </a:xfrm>
          <a:prstGeom prst="rect">
            <a:avLst/>
          </a:prstGeom>
        </p:spPr>
      </p:pic>
      <p:pic>
        <p:nvPicPr>
          <p:cNvPr id="6150" name="Picture 6" descr="Image result for multiple causes regression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3522" y="733424"/>
            <a:ext cx="2762250" cy="1657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056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95% CI</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45978" y="2628671"/>
            <a:ext cx="10297962" cy="3277057"/>
          </a:xfrm>
          <a:prstGeom prst="rect">
            <a:avLst/>
          </a:prstGeom>
        </p:spPr>
      </p:pic>
    </p:spTree>
    <p:extLst>
      <p:ext uri="{BB962C8B-B14F-4D97-AF65-F5344CB8AC3E}">
        <p14:creationId xmlns:p14="http://schemas.microsoft.com/office/powerpoint/2010/main" val="389606557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667500" y="1947656"/>
            <a:ext cx="4267875" cy="2962688"/>
          </a:xfrm>
          <a:prstGeom prst="rect">
            <a:avLst/>
          </a:prstGeom>
        </p:spPr>
      </p:pic>
      <p:pic>
        <p:nvPicPr>
          <p:cNvPr id="5" name="Picture 4"/>
          <p:cNvPicPr>
            <a:picLocks noChangeAspect="1"/>
          </p:cNvPicPr>
          <p:nvPr/>
        </p:nvPicPr>
        <p:blipFill>
          <a:blip r:embed="rId4"/>
          <a:stretch>
            <a:fillRect/>
          </a:stretch>
        </p:blipFill>
        <p:spPr>
          <a:xfrm>
            <a:off x="975598" y="1885734"/>
            <a:ext cx="3653552" cy="3086531"/>
          </a:xfrm>
          <a:prstGeom prst="rect">
            <a:avLst/>
          </a:prstGeom>
        </p:spPr>
      </p:pic>
    </p:spTree>
    <p:extLst>
      <p:ext uri="{BB962C8B-B14F-4D97-AF65-F5344CB8AC3E}">
        <p14:creationId xmlns:p14="http://schemas.microsoft.com/office/powerpoint/2010/main" val="115228146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belong to NULL HYPOTHESIS WORLD?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84162" y="2638219"/>
            <a:ext cx="9621593" cy="2953162"/>
          </a:xfrm>
          <a:prstGeom prst="rect">
            <a:avLst/>
          </a:prstGeom>
        </p:spPr>
      </p:pic>
    </p:spTree>
    <p:extLst>
      <p:ext uri="{BB962C8B-B14F-4D97-AF65-F5344CB8AC3E}">
        <p14:creationId xmlns:p14="http://schemas.microsoft.com/office/powerpoint/2010/main" val="343279419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 ALTERNATIVE HYPOTHESIS WORLD?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74530" y="2338171"/>
            <a:ext cx="10440857" cy="3096057"/>
          </a:xfrm>
          <a:prstGeom prst="rect">
            <a:avLst/>
          </a:prstGeom>
        </p:spPr>
      </p:pic>
    </p:spTree>
    <p:extLst>
      <p:ext uri="{BB962C8B-B14F-4D97-AF65-F5344CB8AC3E}">
        <p14:creationId xmlns:p14="http://schemas.microsoft.com/office/powerpoint/2010/main" val="21952629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99334" y="723522"/>
            <a:ext cx="10793331" cy="5410955"/>
          </a:xfrm>
          <a:prstGeom prst="rect">
            <a:avLst/>
          </a:prstGeom>
        </p:spPr>
      </p:pic>
    </p:spTree>
    <p:extLst>
      <p:ext uri="{BB962C8B-B14F-4D97-AF65-F5344CB8AC3E}">
        <p14:creationId xmlns:p14="http://schemas.microsoft.com/office/powerpoint/2010/main" val="315818928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974557" y="2285771"/>
            <a:ext cx="10240804" cy="3277057"/>
          </a:xfrm>
          <a:prstGeom prst="rect">
            <a:avLst/>
          </a:prstGeom>
        </p:spPr>
      </p:pic>
      <p:sp>
        <p:nvSpPr>
          <p:cNvPr id="5" name="Rectangle 4"/>
          <p:cNvSpPr/>
          <p:nvPr/>
        </p:nvSpPr>
        <p:spPr>
          <a:xfrm>
            <a:off x="3510597" y="5824830"/>
            <a:ext cx="2584362" cy="461665"/>
          </a:xfrm>
          <a:prstGeom prst="rect">
            <a:avLst/>
          </a:prstGeom>
        </p:spPr>
        <p:txBody>
          <a:bodyPr wrap="none">
            <a:spAutoFit/>
          </a:bodyPr>
          <a:lstStyle/>
          <a:p>
            <a:r>
              <a:rPr lang="en-US" sz="2400" b="1" dirty="0"/>
              <a:t>Doing a better job</a:t>
            </a:r>
          </a:p>
        </p:txBody>
      </p:sp>
    </p:spTree>
    <p:extLst>
      <p:ext uri="{BB962C8B-B14F-4D97-AF65-F5344CB8AC3E}">
        <p14:creationId xmlns:p14="http://schemas.microsoft.com/office/powerpoint/2010/main" val="247780106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Calculate p value under the null</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007899" y="2552482"/>
            <a:ext cx="10174120" cy="3124636"/>
          </a:xfrm>
          <a:prstGeom prst="rect">
            <a:avLst/>
          </a:prstGeom>
        </p:spPr>
      </p:pic>
      <p:sp>
        <p:nvSpPr>
          <p:cNvPr id="5" name="Rectangle 4"/>
          <p:cNvSpPr/>
          <p:nvPr/>
        </p:nvSpPr>
        <p:spPr>
          <a:xfrm>
            <a:off x="5866097" y="6118989"/>
            <a:ext cx="3506088" cy="369332"/>
          </a:xfrm>
          <a:prstGeom prst="rect">
            <a:avLst/>
          </a:prstGeom>
        </p:spPr>
        <p:txBody>
          <a:bodyPr wrap="none">
            <a:spAutoFit/>
          </a:bodyPr>
          <a:lstStyle/>
          <a:p>
            <a:r>
              <a:rPr lang="en-US" b="1" dirty="0">
                <a:solidFill>
                  <a:srgbClr val="FF0000"/>
                </a:solidFill>
              </a:rPr>
              <a:t>Which areas should we highlight?</a:t>
            </a:r>
          </a:p>
        </p:txBody>
      </p:sp>
    </p:spTree>
    <p:extLst>
      <p:ext uri="{BB962C8B-B14F-4D97-AF65-F5344CB8AC3E}">
        <p14:creationId xmlns:p14="http://schemas.microsoft.com/office/powerpoint/2010/main" val="371395941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305550" y="1944204"/>
            <a:ext cx="5338965" cy="4341192"/>
          </a:xfrm>
          <a:prstGeom prst="rect">
            <a:avLst/>
          </a:prstGeom>
        </p:spPr>
      </p:pic>
      <p:pic>
        <p:nvPicPr>
          <p:cNvPr id="5" name="Picture 4"/>
          <p:cNvPicPr>
            <a:picLocks noChangeAspect="1"/>
          </p:cNvPicPr>
          <p:nvPr/>
        </p:nvPicPr>
        <p:blipFill>
          <a:blip r:embed="rId3"/>
          <a:stretch>
            <a:fillRect/>
          </a:stretch>
        </p:blipFill>
        <p:spPr>
          <a:xfrm>
            <a:off x="545403" y="2552482"/>
            <a:ext cx="5302947" cy="3124636"/>
          </a:xfrm>
          <a:prstGeom prst="rect">
            <a:avLst/>
          </a:prstGeom>
        </p:spPr>
      </p:pic>
    </p:spTree>
    <p:extLst>
      <p:ext uri="{BB962C8B-B14F-4D97-AF65-F5344CB8AC3E}">
        <p14:creationId xmlns:p14="http://schemas.microsoft.com/office/powerpoint/2010/main" val="307520702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Then compare to a preset threshold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76450" y="1998186"/>
            <a:ext cx="8038790" cy="4859814"/>
          </a:xfrm>
          <a:prstGeom prst="rect">
            <a:avLst/>
          </a:prstGeom>
        </p:spPr>
      </p:pic>
    </p:spTree>
    <p:extLst>
      <p:ext uri="{BB962C8B-B14F-4D97-AF65-F5344CB8AC3E}">
        <p14:creationId xmlns:p14="http://schemas.microsoft.com/office/powerpoint/2010/main" val="276476045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 we measured someone here?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12609" y="2781076"/>
            <a:ext cx="10564699" cy="3200847"/>
          </a:xfrm>
          <a:prstGeom prst="rect">
            <a:avLst/>
          </a:prstGeom>
        </p:spPr>
      </p:pic>
    </p:spTree>
    <p:extLst>
      <p:ext uri="{BB962C8B-B14F-4D97-AF65-F5344CB8AC3E}">
        <p14:creationId xmlns:p14="http://schemas.microsoft.com/office/powerpoint/2010/main" val="176082444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Banded">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11492</TotalTime>
  <Words>4235</Words>
  <Application>Microsoft Office PowerPoint</Application>
  <PresentationFormat>Widescreen</PresentationFormat>
  <Paragraphs>951</Paragraphs>
  <Slides>210</Slides>
  <Notes>132</Notes>
  <HiddenSlides>88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210</vt:i4>
      </vt:variant>
    </vt:vector>
  </HeadingPairs>
  <TitlesOfParts>
    <vt:vector size="216" baseType="lpstr">
      <vt:lpstr>Arial</vt:lpstr>
      <vt:lpstr>Calibri</vt:lpstr>
      <vt:lpstr>Corbel</vt:lpstr>
      <vt:lpstr>Tahoma</vt:lpstr>
      <vt:lpstr>Wingdings</vt:lpstr>
      <vt:lpstr>3_Banded</vt:lpstr>
      <vt:lpstr>Vip link</vt:lpstr>
      <vt:lpstr>Imp link</vt:lpstr>
      <vt:lpstr>To do </vt:lpstr>
      <vt:lpstr>Covered in udacity</vt:lpstr>
      <vt:lpstr>https://projects.datacamp.com/projects/20 </vt:lpstr>
      <vt:lpstr>Consider giving each group a task</vt:lpstr>
      <vt:lpstr>Agenda </vt:lpstr>
      <vt:lpstr>What is the purpose ? </vt:lpstr>
      <vt:lpstr>PowerPoint Presentation</vt:lpstr>
      <vt:lpstr>Statistics </vt:lpstr>
      <vt:lpstr>Default action </vt:lpstr>
      <vt:lpstr>PowerPoint Presentation</vt:lpstr>
      <vt:lpstr>PowerPoint Presentation</vt:lpstr>
      <vt:lpstr>Default action</vt:lpstr>
      <vt:lpstr>Alternative action</vt:lpstr>
      <vt:lpstr>PowerPoint Presentation</vt:lpstr>
      <vt:lpstr>Collect data</vt:lpstr>
      <vt:lpstr>Statistics </vt:lpstr>
      <vt:lpstr>What did we learn?</vt:lpstr>
      <vt:lpstr>What did we learn?</vt:lpstr>
      <vt:lpstr>PowerPoint Presentation</vt:lpstr>
      <vt:lpstr>PowerPoint Presentation</vt:lpstr>
      <vt:lpstr>PowerPoint Presentation</vt:lpstr>
      <vt:lpstr>When to change mind?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الملتقى</vt:lpstr>
      <vt:lpstr>Difference between ci and p value?</vt:lpstr>
      <vt:lpstr>PowerPoint Presentation</vt:lpstr>
      <vt:lpstr>PowerPoint Presentation</vt:lpstr>
      <vt:lpstr>PowerPoint Presentation</vt:lpstr>
      <vt:lpstr>Change default action </vt:lpstr>
      <vt:lpstr>PowerPoint Presentation</vt:lpstr>
      <vt:lpstr>MAIN QUESTION</vt:lpstr>
      <vt:lpstr>Default action </vt:lpstr>
      <vt:lpstr>Answer is No.    Always! </vt:lpstr>
      <vt:lpstr>2 OPTIONS </vt:lpstr>
      <vt:lpstr>Bottom line!</vt:lpstr>
      <vt:lpstr>PowerPoint Presentation</vt:lpstr>
      <vt:lpstr>Type I and ii errors</vt:lpstr>
      <vt:lpstr>PowerPoint Presentation</vt:lpstr>
      <vt:lpstr>P values </vt:lpstr>
      <vt:lpstr>Setting the scene</vt:lpstr>
      <vt:lpstr>PowerPoint Presentation</vt:lpstr>
      <vt:lpstr>Describe the null world</vt:lpstr>
      <vt:lpstr>PowerPoint Presentation</vt:lpstr>
      <vt:lpstr>Living alone</vt:lpstr>
      <vt:lpstr>conclusion</vt:lpstr>
      <vt:lpstr>But which is small enough?</vt:lpstr>
      <vt:lpstr>Take the decision for threshold in advance!!</vt:lpstr>
      <vt:lpstr>0.05 threshold</vt:lpstr>
      <vt:lpstr>0.05 threshold</vt:lpstr>
      <vt:lpstr>Critical drug!</vt:lpstr>
      <vt:lpstr>Ice cream arrival on time</vt:lpstr>
      <vt:lpstr>P values </vt:lpstr>
      <vt:lpstr>P values </vt:lpstr>
      <vt:lpstr>P values </vt:lpstr>
      <vt:lpstr>PowerPoint Presentation</vt:lpstr>
      <vt:lpstr>How to decide? </vt:lpstr>
      <vt:lpstr>How to decide? </vt:lpstr>
      <vt:lpstr>How confident are we?</vt:lpstr>
      <vt:lpstr>PowerPoint Presentation</vt:lpstr>
      <vt:lpstr>But how small?</vt:lpstr>
      <vt:lpstr>Default action/ null hypothesis world</vt:lpstr>
      <vt:lpstr>What’s the reason?</vt:lpstr>
      <vt:lpstr>Repeating experiment </vt:lpstr>
      <vt:lpstr>One time… Just by chance</vt:lpstr>
      <vt:lpstr>0.05 threshold</vt:lpstr>
      <vt:lpstr>Difference between groups</vt:lpstr>
      <vt:lpstr>Critical drug!</vt:lpstr>
      <vt:lpstr>Ice cream arrival on time</vt:lpstr>
      <vt:lpstr>End line</vt:lpstr>
      <vt:lpstr>Take the decision for threshold!</vt:lpstr>
      <vt:lpstr>One more tip</vt:lpstr>
      <vt:lpstr>PowerPoint Presentation</vt:lpstr>
      <vt:lpstr>Conclusion </vt:lpstr>
      <vt:lpstr>PowerPoint Presentation</vt:lpstr>
      <vt:lpstr>PowerPoint Presentation</vt:lpstr>
      <vt:lpstr>Two sided p value</vt:lpstr>
      <vt:lpstr>PowerPoint Presentation</vt:lpstr>
      <vt:lpstr>Why add part2?</vt:lpstr>
      <vt:lpstr>Why add part2?</vt:lpstr>
      <vt:lpstr>Why add part3?</vt:lpstr>
      <vt:lpstr>experiment</vt:lpstr>
      <vt:lpstr>95% CI</vt:lpstr>
      <vt:lpstr>PowerPoint Presentation</vt:lpstr>
      <vt:lpstr>belong to NULL HYPOTHESIS WORLD?</vt:lpstr>
      <vt:lpstr>OR ALTERNATIVE HYPOTHESIS WORLD?</vt:lpstr>
      <vt:lpstr>PowerPoint Presentation</vt:lpstr>
      <vt:lpstr>PowerPoint Presentation</vt:lpstr>
      <vt:lpstr>Calculate p value under the null</vt:lpstr>
      <vt:lpstr>remember</vt:lpstr>
      <vt:lpstr>Then compare to a preset threshold</vt:lpstr>
      <vt:lpstr>What if we measured someone here?</vt:lpstr>
      <vt:lpstr>PowerPoint Presentation</vt:lpstr>
      <vt:lpstr>More extreme</vt:lpstr>
      <vt:lpstr>PowerPoint Presentation</vt:lpstr>
      <vt:lpstr>One sided p value</vt:lpstr>
      <vt:lpstr>Super drug</vt:lpstr>
      <vt:lpstr>Choose direction</vt:lpstr>
      <vt:lpstr>PowerPoint Presentation</vt:lpstr>
      <vt:lpstr>PowerPoint Presentation</vt:lpstr>
      <vt:lpstr>More info?</vt:lpstr>
      <vt:lpstr>One sided</vt:lpstr>
      <vt:lpstr>Why??  </vt:lpstr>
      <vt:lpstr>P values Pitfalls? </vt:lpstr>
      <vt:lpstr>P hacking</vt:lpstr>
      <vt:lpstr>Confidence interval</vt:lpstr>
      <vt:lpstr>Confidence intervals</vt:lpstr>
      <vt:lpstr>PowerPoint Presentation</vt:lpstr>
      <vt:lpstr>Repeat previous steps </vt:lpstr>
      <vt:lpstr>PowerPoint Presentation</vt:lpstr>
      <vt:lpstr>Solution</vt:lpstr>
      <vt:lpstr>More info?</vt:lpstr>
      <vt:lpstr>Any advantages?</vt:lpstr>
      <vt:lpstr>Any advantages?</vt:lpstr>
      <vt:lpstr>Difference </vt:lpstr>
      <vt:lpstr>ratio</vt:lpstr>
      <vt:lpstr>p value vs confidence interval </vt:lpstr>
      <vt:lpstr>P value vs confidence interval</vt:lpstr>
      <vt:lpstr>Practical significance</vt:lpstr>
      <vt:lpstr>reporting</vt:lpstr>
      <vt:lpstr>PowerPoint Presentation</vt:lpstr>
      <vt:lpstr>Statistical workflow </vt:lpstr>
      <vt:lpstr>question</vt:lpstr>
      <vt:lpstr>PowerPoint Presentation</vt:lpstr>
      <vt:lpstr>PowerPoint Presentation</vt:lpstr>
      <vt:lpstr>How to check normality?</vt:lpstr>
      <vt:lpstr>Normality tests</vt:lpstr>
      <vt:lpstr>PowerPoint Presentation</vt:lpstr>
      <vt:lpstr>PowerPoint Presentation</vt:lpstr>
      <vt:lpstr>How to check normality?</vt:lpstr>
      <vt:lpstr>PowerPoint Presentation</vt:lpstr>
      <vt:lpstr>Do not rely on CLT </vt:lpstr>
      <vt:lpstr>Sampling distribution</vt:lpstr>
      <vt:lpstr>Lesson 10 concept 9  (why??) isn’t this a binomial trial? Why did we use the rule for Bernoulli?</vt:lpstr>
      <vt:lpstr>PowerPoint Presentation</vt:lpstr>
      <vt:lpstr>Udacity covered it very briefly</vt:lpstr>
      <vt:lpstr>bootstrapping</vt:lpstr>
      <vt:lpstr>PowerPoint Presentation</vt:lpstr>
      <vt:lpstr>Normal distribution</vt:lpstr>
      <vt:lpstr>Central limit theorem in medicine</vt:lpstr>
      <vt:lpstr>Fake data </vt:lpstr>
      <vt:lpstr>Specific population</vt:lpstr>
      <vt:lpstr>PowerPoint Presentation</vt:lpstr>
      <vt:lpstr>bootstrapping</vt:lpstr>
      <vt:lpstr>Get the repo </vt:lpstr>
      <vt:lpstr>PowerPoint Presentation</vt:lpstr>
      <vt:lpstr>Bootstrapping instead of t-test</vt:lpstr>
      <vt:lpstr>No longer needed!</vt:lpstr>
      <vt:lpstr>decisions</vt:lpstr>
      <vt:lpstr>الملتقى</vt:lpstr>
      <vt:lpstr>Confidence interval</vt:lpstr>
      <vt:lpstr>Solution</vt:lpstr>
      <vt:lpstr>P value with bootstrapping</vt:lpstr>
      <vt:lpstr>Different types of bootstrapping </vt:lpstr>
      <vt:lpstr>Bottom line </vt:lpstr>
      <vt:lpstr>belong to NULL HYPOTHESIS WORLD?</vt:lpstr>
      <vt:lpstr>OR ALTERNATIVE HYPOTHESIS WORLD?</vt:lpstr>
      <vt:lpstr>Easier way?</vt:lpstr>
      <vt:lpstr>LIMITATIONS</vt:lpstr>
      <vt:lpstr>PowerPoint Presentation</vt:lpstr>
      <vt:lpstr>PowerPoint Presentation</vt:lpstr>
      <vt:lpstr>PowerPoint Presentation</vt:lpstr>
      <vt:lpstr>CI vs Machine learning </vt:lpstr>
      <vt:lpstr>PowerPoint Presentation</vt:lpstr>
      <vt:lpstr>PowerPoint Presentation</vt:lpstr>
      <vt:lpstr>PowerPoint Presentation</vt:lpstr>
      <vt:lpstr>PowerPoint Presentation</vt:lpstr>
      <vt:lpstr>PowerPoint Presentation</vt:lpstr>
      <vt:lpstr>PowerPoint Presentation</vt:lpstr>
      <vt:lpstr>2 ways to test hypothesis </vt:lpstr>
      <vt:lpstr>Correcting error in videos</vt:lpstr>
      <vt:lpstr>Std dev of the diff</vt:lpstr>
      <vt:lpstr>PowerPoint Presentation</vt:lpstr>
      <vt:lpstr>Same mystery different code!</vt:lpstr>
      <vt:lpstr>Msh fahem </vt:lpstr>
      <vt:lpstr>Hypothesis testing without bootstrapping</vt:lpstr>
      <vt:lpstr>PowerPoint Presentation</vt:lpstr>
      <vt:lpstr>PowerPoint Presentation</vt:lpstr>
      <vt:lpstr>Effect of sample size </vt:lpstr>
      <vt:lpstr>PowerPoint Presentation</vt:lpstr>
      <vt:lpstr>Describe the case of abeer  even the journal suggested close to signoificance   mention the paper </vt:lpstr>
      <vt:lpstr>PowerPoint Presentation</vt:lpstr>
      <vt:lpstr>PowerPoint Presentation</vt:lpstr>
      <vt:lpstr>PowerPoint Presentation</vt:lpstr>
      <vt:lpstr>PowerPoint Presentation</vt:lpstr>
      <vt:lpstr>PowerPoint Presentation</vt:lpstr>
      <vt:lpstr>Shiny app CLT </vt:lpstr>
      <vt:lpstr>PowerPoint Presentation</vt:lpstr>
      <vt:lpstr>PowerPoint Presentation</vt:lpstr>
      <vt:lpstr>PowerPoint Presentation</vt:lpstr>
      <vt:lpstr>Why mean and variance? </vt:lpstr>
      <vt:lpstr>PowerPoint Presentation</vt:lpstr>
      <vt:lpstr>PowerPoint Presentation</vt:lpstr>
      <vt:lpstr>More info?</vt:lpstr>
      <vt:lpstr>PowerPoint Presentation</vt:lpstr>
      <vt:lpstr>PowerPoint Presentation</vt:lpstr>
      <vt:lpstr>Insulin concentration</vt:lpstr>
      <vt:lpstr>Recommendations</vt:lpstr>
      <vt:lpstr>PowerPoint Presentation</vt:lpstr>
      <vt:lpstr>Side notes</vt:lpstr>
      <vt:lpstr>Advanced </vt:lpstr>
      <vt:lpstr>advanced</vt:lpstr>
      <vt:lpstr>advanced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santarabantoosoo</dc:creator>
  <cp:lastModifiedBy>santarabantoosoo</cp:lastModifiedBy>
  <cp:revision>585</cp:revision>
  <dcterms:created xsi:type="dcterms:W3CDTF">2021-02-25T12:42:18Z</dcterms:created>
  <dcterms:modified xsi:type="dcterms:W3CDTF">2021-07-28T09:13:02Z</dcterms:modified>
</cp:coreProperties>
</file>